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5"/>
  </p:notesMasterIdLst>
  <p:sldIdLst>
    <p:sldId id="350" r:id="rId5"/>
    <p:sldId id="257" r:id="rId6"/>
    <p:sldId id="258" r:id="rId7"/>
    <p:sldId id="259" r:id="rId8"/>
    <p:sldId id="262" r:id="rId9"/>
    <p:sldId id="261" r:id="rId10"/>
    <p:sldId id="260" r:id="rId11"/>
    <p:sldId id="264" r:id="rId12"/>
    <p:sldId id="263" r:id="rId13"/>
    <p:sldId id="265" r:id="rId14"/>
    <p:sldId id="266" r:id="rId15"/>
    <p:sldId id="267" r:id="rId16"/>
    <p:sldId id="268" r:id="rId17"/>
    <p:sldId id="269" r:id="rId18"/>
    <p:sldId id="270" r:id="rId19"/>
    <p:sldId id="271" r:id="rId20"/>
    <p:sldId id="348" r:id="rId21"/>
    <p:sldId id="272" r:id="rId22"/>
    <p:sldId id="273" r:id="rId23"/>
    <p:sldId id="274" r:id="rId24"/>
    <p:sldId id="275" r:id="rId25"/>
    <p:sldId id="349" r:id="rId26"/>
    <p:sldId id="276" r:id="rId27"/>
    <p:sldId id="277" r:id="rId28"/>
    <p:sldId id="278" r:id="rId29"/>
    <p:sldId id="279" r:id="rId30"/>
    <p:sldId id="280" r:id="rId31"/>
    <p:sldId id="281" r:id="rId32"/>
    <p:sldId id="293" r:id="rId33"/>
    <p:sldId id="340" r:id="rId34"/>
    <p:sldId id="284" r:id="rId35"/>
    <p:sldId id="285" r:id="rId36"/>
    <p:sldId id="286" r:id="rId37"/>
    <p:sldId id="287" r:id="rId38"/>
    <p:sldId id="288" r:id="rId39"/>
    <p:sldId id="289" r:id="rId40"/>
    <p:sldId id="290" r:id="rId41"/>
    <p:sldId id="291" r:id="rId42"/>
    <p:sldId id="347" r:id="rId43"/>
    <p:sldId id="292" r:id="rId44"/>
  </p:sldIdLst>
  <p:sldSz cx="9180513" cy="6838950"/>
  <p:notesSz cx="6838950" cy="9180513"/>
  <p:defaultTextStyle>
    <a:defPPr>
      <a:defRPr lang="de-DE"/>
    </a:defPPr>
    <a:lvl1pPr algn="l" defTabSz="457200">
      <a:spcBef>
        <a:spcPts val="0"/>
      </a:spcBef>
      <a:spcAft>
        <a:spcPts val="0"/>
      </a:spcAft>
      <a:defRPr sz="1400">
        <a:solidFill>
          <a:schemeClr val="tx1"/>
        </a:solidFill>
        <a:latin typeface="Arial"/>
        <a:ea typeface="+mn-ea"/>
      </a:defRPr>
    </a:lvl1pPr>
    <a:lvl2pPr marL="457200" algn="l" defTabSz="457200">
      <a:spcBef>
        <a:spcPts val="0"/>
      </a:spcBef>
      <a:spcAft>
        <a:spcPts val="0"/>
      </a:spcAft>
      <a:defRPr sz="1400">
        <a:solidFill>
          <a:schemeClr val="tx1"/>
        </a:solidFill>
        <a:latin typeface="Arial"/>
        <a:ea typeface="+mn-ea"/>
      </a:defRPr>
    </a:lvl2pPr>
    <a:lvl3pPr marL="914400" algn="l" defTabSz="457200">
      <a:spcBef>
        <a:spcPts val="0"/>
      </a:spcBef>
      <a:spcAft>
        <a:spcPts val="0"/>
      </a:spcAft>
      <a:defRPr sz="1400">
        <a:solidFill>
          <a:schemeClr val="tx1"/>
        </a:solidFill>
        <a:latin typeface="Arial"/>
        <a:ea typeface="+mn-ea"/>
      </a:defRPr>
    </a:lvl3pPr>
    <a:lvl4pPr marL="1371600" algn="l" defTabSz="457200">
      <a:spcBef>
        <a:spcPts val="0"/>
      </a:spcBef>
      <a:spcAft>
        <a:spcPts val="0"/>
      </a:spcAft>
      <a:defRPr sz="1400">
        <a:solidFill>
          <a:schemeClr val="tx1"/>
        </a:solidFill>
        <a:latin typeface="Arial"/>
        <a:ea typeface="+mn-ea"/>
      </a:defRPr>
    </a:lvl4pPr>
    <a:lvl5pPr marL="1828800" algn="l" defTabSz="457200">
      <a:spcBef>
        <a:spcPts val="0"/>
      </a:spcBef>
      <a:spcAft>
        <a:spcPts val="0"/>
      </a:spcAft>
      <a:defRPr sz="1400">
        <a:solidFill>
          <a:schemeClr val="tx1"/>
        </a:solidFill>
        <a:latin typeface="Arial"/>
        <a:ea typeface="+mn-ea"/>
      </a:defRPr>
    </a:lvl5pPr>
    <a:lvl6pPr marL="2286000" algn="l" defTabSz="914400">
      <a:defRPr sz="1400">
        <a:solidFill>
          <a:schemeClr val="tx1"/>
        </a:solidFill>
        <a:latin typeface="Arial"/>
        <a:ea typeface="+mn-ea"/>
      </a:defRPr>
    </a:lvl6pPr>
    <a:lvl7pPr marL="2743200" algn="l" defTabSz="914400">
      <a:defRPr sz="1400">
        <a:solidFill>
          <a:schemeClr val="tx1"/>
        </a:solidFill>
        <a:latin typeface="Arial"/>
        <a:ea typeface="+mn-ea"/>
      </a:defRPr>
    </a:lvl7pPr>
    <a:lvl8pPr marL="3200400" algn="l" defTabSz="914400">
      <a:defRPr sz="1400">
        <a:solidFill>
          <a:schemeClr val="tx1"/>
        </a:solidFill>
        <a:latin typeface="Arial"/>
        <a:ea typeface="+mn-ea"/>
      </a:defRPr>
    </a:lvl8pPr>
    <a:lvl9pPr marL="3657600" algn="l" defTabSz="914400">
      <a:defRPr sz="1400">
        <a:solidFill>
          <a:schemeClr val="tx1"/>
        </a:solidFill>
        <a:latin typeface="Arial"/>
        <a:ea typeface="+mn-ea"/>
      </a:defRPr>
    </a:lvl9pPr>
  </p:defaultTextStyle>
  <p:extLst>
    <p:ext uri="{EFAFB233-063F-42B5-8137-9DF3F51BA10A}">
      <p15:sldGuideLst xmlns:p15="http://schemas.microsoft.com/office/powerpoint/2012/main">
        <p15:guide id="1" orient="horz" pos="385" userDrawn="1">
          <p15:clr>
            <a:srgbClr val="A4A3A4"/>
          </p15:clr>
        </p15:guide>
        <p15:guide id="2" pos="442" userDrawn="1">
          <p15:clr>
            <a:srgbClr val="A4A3A4"/>
          </p15:clr>
        </p15:guide>
        <p15:guide id="4" pos="5477" userDrawn="1">
          <p15:clr>
            <a:srgbClr val="A4A3A4"/>
          </p15:clr>
        </p15:guide>
        <p15:guide id="5" orient="horz" pos="1201" userDrawn="1">
          <p15:clr>
            <a:srgbClr val="A4A3A4"/>
          </p15:clr>
        </p15:guide>
        <p15:guide id="6" orient="horz" pos="4014" userDrawn="1">
          <p15:clr>
            <a:srgbClr val="A4A3A4"/>
          </p15:clr>
        </p15:guide>
        <p15:guide id="7" pos="2892" userDrawn="1">
          <p15:clr>
            <a:srgbClr val="A4A3A4"/>
          </p15:clr>
        </p15:guide>
        <p15:guide id="8" pos="351" userDrawn="1">
          <p15:clr>
            <a:srgbClr val="A4A3A4"/>
          </p15:clr>
        </p15:guide>
        <p15:guide id="9" orient="horz" pos="884" userDrawn="1">
          <p15:clr>
            <a:srgbClr val="A4A3A4"/>
          </p15:clr>
        </p15:guide>
        <p15:guide id="10" orient="horz" pos="11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363"/>
    <a:srgbClr val="90C6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4D71E8-A62E-49BB-BC19-0F0E7BE47A61}" v="1" dt="2021-02-25T18:21:49.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60" autoAdjust="0"/>
  </p:normalViewPr>
  <p:slideViewPr>
    <p:cSldViewPr snapToGrid="0">
      <p:cViewPr>
        <p:scale>
          <a:sx n="75" d="100"/>
          <a:sy n="75" d="100"/>
        </p:scale>
        <p:origin x="1146" y="-780"/>
      </p:cViewPr>
      <p:guideLst>
        <p:guide orient="horz" pos="385"/>
        <p:guide pos="442"/>
        <p:guide pos="5477"/>
        <p:guide orient="horz" pos="1201"/>
        <p:guide orient="horz" pos="4014"/>
        <p:guide pos="2892"/>
        <p:guide pos="351"/>
        <p:guide orient="horz" pos="884"/>
        <p:guide orient="horz" pos="111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Überschriftenplatzhalter 1"/>
          <p:cNvSpPr>
            <a:spLocks noGrp="1"/>
          </p:cNvSpPr>
          <p:nvPr>
            <p:ph type="hdr" sz="quarter"/>
          </p:nvPr>
        </p:nvSpPr>
        <p:spPr bwMode="auto">
          <a:xfrm>
            <a:off x="0" y="0"/>
            <a:ext cx="2971800" cy="457200"/>
          </a:xfrm>
          <a:prstGeom prst="rect">
            <a:avLst/>
          </a:prstGeom>
        </p:spPr>
        <p:txBody>
          <a:bodyPr vert="horz" lIns="91440" tIns="45720" rIns="91440" bIns="45720" rtlCol="0"/>
          <a:lstStyle>
            <a:lvl1pPr algn="l">
              <a:spcBef>
                <a:spcPts val="0"/>
              </a:spcBef>
              <a:spcAft>
                <a:spcPts val="0"/>
              </a:spcAft>
              <a:defRPr sz="1200">
                <a:latin typeface="Leelawadee UI Semilight" panose="020B0402040204020203" pitchFamily="34" charset="-34"/>
              </a:defRPr>
            </a:lvl1pPr>
          </a:lstStyle>
          <a:p>
            <a:pPr>
              <a:defRPr/>
            </a:pPr>
            <a:endParaRPr lang="de-DE"/>
          </a:p>
        </p:txBody>
      </p:sp>
      <p:sp>
        <p:nvSpPr>
          <p:cNvPr id="5" name="Datumsplatzhalter 2"/>
          <p:cNvSpPr>
            <a:spLocks noGrp="1"/>
          </p:cNvSpPr>
          <p:nvPr>
            <p:ph type="dt" idx="1"/>
          </p:nvPr>
        </p:nvSpPr>
        <p:spPr bwMode="auto">
          <a:xfrm>
            <a:off x="3884613" y="0"/>
            <a:ext cx="2971800" cy="457200"/>
          </a:xfrm>
          <a:prstGeom prst="rect">
            <a:avLst/>
          </a:prstGeom>
        </p:spPr>
        <p:txBody>
          <a:bodyPr vert="horz" lIns="91440" tIns="45720" rIns="91440" bIns="45720" rtlCol="0"/>
          <a:lstStyle>
            <a:lvl1pPr algn="r">
              <a:spcBef>
                <a:spcPts val="0"/>
              </a:spcBef>
              <a:spcAft>
                <a:spcPts val="0"/>
              </a:spcAft>
              <a:defRPr sz="1200">
                <a:latin typeface="Leelawadee UI Semilight" panose="020B0402040204020203" pitchFamily="34" charset="-34"/>
              </a:defRPr>
            </a:lvl1pPr>
          </a:lstStyle>
          <a:p>
            <a:pPr>
              <a:defRPr/>
            </a:pPr>
            <a:endParaRPr lang="de-DE"/>
          </a:p>
        </p:txBody>
      </p:sp>
      <p:sp>
        <p:nvSpPr>
          <p:cNvPr id="6" name="Folienbildplatzhalter 3"/>
          <p:cNvSpPr>
            <a:spLocks noGrp="1" noRot="1" noChangeAspect="1"/>
          </p:cNvSpPr>
          <p:nvPr>
            <p:ph type="sldImg" idx="2"/>
          </p:nvPr>
        </p:nvSpPr>
        <p:spPr bwMode="auto">
          <a:xfrm>
            <a:off x="1128713" y="685800"/>
            <a:ext cx="4600575" cy="3429000"/>
          </a:xfrm>
          <a:prstGeom prst="rect">
            <a:avLst/>
          </a:prstGeom>
          <a:noFill/>
          <a:ln w="12700">
            <a:solidFill>
              <a:prstClr val="black"/>
            </a:solidFill>
          </a:ln>
        </p:spPr>
        <p:txBody>
          <a:bodyPr vert="horz" lIns="91440" tIns="45720" rIns="91440" bIns="45720" rtlCol="0" anchor="ctr"/>
          <a:lstStyle/>
          <a:p>
            <a:pPr lvl="0">
              <a:defRPr/>
            </a:pPr>
            <a:endParaRPr lang="de-DE"/>
          </a:p>
        </p:txBody>
      </p:sp>
      <p:sp>
        <p:nvSpPr>
          <p:cNvPr id="7" name="Notizenplatzhalter 4"/>
          <p:cNvSpPr>
            <a:spLocks noGrp="1"/>
          </p:cNvSpPr>
          <p:nvPr>
            <p:ph type="body" sz="quarter" idx="3"/>
          </p:nvPr>
        </p:nvSpPr>
        <p:spPr bwMode="auto">
          <a:xfrm>
            <a:off x="685800" y="4343400"/>
            <a:ext cx="5486400" cy="4114800"/>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8" name="Fußzeilenplatzhalter 5"/>
          <p:cNvSpPr>
            <a:spLocks noGrp="1"/>
          </p:cNvSpPr>
          <p:nvPr>
            <p:ph type="ftr" sz="quarter" idx="4"/>
          </p:nvPr>
        </p:nvSpPr>
        <p:spPr bwMode="auto">
          <a:xfrm>
            <a:off x="0" y="8685213"/>
            <a:ext cx="2971800" cy="457200"/>
          </a:xfrm>
          <a:prstGeom prst="rect">
            <a:avLst/>
          </a:prstGeom>
        </p:spPr>
        <p:txBody>
          <a:bodyPr vert="horz" lIns="91440" tIns="45720" rIns="91440" bIns="45720" rtlCol="0" anchor="b"/>
          <a:lstStyle>
            <a:lvl1pPr algn="l">
              <a:spcBef>
                <a:spcPts val="0"/>
              </a:spcBef>
              <a:spcAft>
                <a:spcPts val="0"/>
              </a:spcAft>
              <a:defRPr sz="1200">
                <a:latin typeface="Leelawadee UI Semilight" panose="020B0402040204020203" pitchFamily="34" charset="-34"/>
              </a:defRPr>
            </a:lvl1pPr>
          </a:lstStyle>
          <a:p>
            <a:pPr>
              <a:defRPr/>
            </a:pPr>
            <a:endParaRPr lang="de-DE"/>
          </a:p>
        </p:txBody>
      </p:sp>
      <p:sp>
        <p:nvSpPr>
          <p:cNvPr id="9" name="Foliennummernplatzhalter 6"/>
          <p:cNvSpPr>
            <a:spLocks noGrp="1"/>
          </p:cNvSpPr>
          <p:nvPr>
            <p:ph type="sldNum" sz="quarter" idx="5"/>
          </p:nvPr>
        </p:nvSpPr>
        <p:spPr bwMode="auto">
          <a:xfrm>
            <a:off x="3884613" y="8685213"/>
            <a:ext cx="2971800" cy="457200"/>
          </a:xfrm>
          <a:prstGeom prst="rect">
            <a:avLst/>
          </a:prstGeom>
        </p:spPr>
        <p:txBody>
          <a:bodyPr vert="horz" lIns="91440" tIns="45720" rIns="91440" bIns="45720" rtlCol="0" anchor="b"/>
          <a:lstStyle>
            <a:lvl1pPr algn="r">
              <a:spcBef>
                <a:spcPts val="0"/>
              </a:spcBef>
              <a:spcAft>
                <a:spcPts val="0"/>
              </a:spcAft>
              <a:defRPr sz="1200">
                <a:latin typeface="Leelawadee UI Semilight" panose="020B0402040204020203" pitchFamily="34" charset="-34"/>
              </a:defRPr>
            </a:lvl1pPr>
          </a:lstStyle>
          <a:p>
            <a:pPr>
              <a:defRPr/>
            </a:pPr>
            <a:fld id="{AB3A5D90-A1D4-42CB-8D8F-5BAABA445847}" type="slidenum">
              <a:rPr lang="de-DE" smtClean="0"/>
              <a:pPr>
                <a:defRPr/>
              </a:pPr>
              <a:t>‹Nr.›</a:t>
            </a:fld>
            <a:endParaRPr lang="de-DE"/>
          </a:p>
        </p:txBody>
      </p:sp>
    </p:spTree>
    <p:extLst>
      <p:ext uri="{BB962C8B-B14F-4D97-AF65-F5344CB8AC3E}">
        <p14:creationId xmlns:p14="http://schemas.microsoft.com/office/powerpoint/2010/main" val="640475359"/>
      </p:ext>
    </p:extLst>
  </p:cSld>
  <p:clrMap bg1="lt1" tx1="dk1" bg2="lt2" tx2="dk2" accent1="accent1" accent2="accent2" accent3="accent3" accent4="accent4" accent5="accent5" accent6="accent6" hlink="hlink" folHlink="folHlink"/>
  <p:hf hdr="0" ftr="0" dt="0"/>
  <p:notesStyle>
    <a:lvl1pPr algn="l" defTabSz="457200">
      <a:spcBef>
        <a:spcPts val="0"/>
      </a:spcBef>
      <a:spcAft>
        <a:spcPts val="0"/>
      </a:spcAft>
      <a:defRPr sz="1200">
        <a:solidFill>
          <a:schemeClr val="tx1"/>
        </a:solidFill>
        <a:latin typeface="Leelawadee UI Semilight" panose="020B0402040204020203" pitchFamily="34" charset="-34"/>
        <a:ea typeface="+mn-ea"/>
      </a:defRPr>
    </a:lvl1pPr>
    <a:lvl2pPr marL="457200" algn="l" defTabSz="457200">
      <a:spcBef>
        <a:spcPts val="0"/>
      </a:spcBef>
      <a:spcAft>
        <a:spcPts val="0"/>
      </a:spcAft>
      <a:defRPr sz="1200">
        <a:solidFill>
          <a:schemeClr val="tx1"/>
        </a:solidFill>
        <a:latin typeface="Leelawadee UI Semilight" panose="020B0402040204020203" pitchFamily="34" charset="-34"/>
        <a:ea typeface="+mn-ea"/>
      </a:defRPr>
    </a:lvl2pPr>
    <a:lvl3pPr marL="914400" algn="l" defTabSz="457200">
      <a:spcBef>
        <a:spcPts val="0"/>
      </a:spcBef>
      <a:spcAft>
        <a:spcPts val="0"/>
      </a:spcAft>
      <a:defRPr sz="1200">
        <a:solidFill>
          <a:schemeClr val="tx1"/>
        </a:solidFill>
        <a:latin typeface="Leelawadee UI Semilight" panose="020B0402040204020203" pitchFamily="34" charset="-34"/>
        <a:ea typeface="+mn-ea"/>
      </a:defRPr>
    </a:lvl3pPr>
    <a:lvl4pPr marL="1371600" algn="l" defTabSz="457200">
      <a:spcBef>
        <a:spcPts val="0"/>
      </a:spcBef>
      <a:spcAft>
        <a:spcPts val="0"/>
      </a:spcAft>
      <a:defRPr sz="1200">
        <a:solidFill>
          <a:schemeClr val="tx1"/>
        </a:solidFill>
        <a:latin typeface="Leelawadee UI Semilight" panose="020B0402040204020203" pitchFamily="34" charset="-34"/>
        <a:ea typeface="+mn-ea"/>
      </a:defRPr>
    </a:lvl4pPr>
    <a:lvl5pPr marL="1828800" algn="l" defTabSz="457200">
      <a:spcBef>
        <a:spcPts val="0"/>
      </a:spcBef>
      <a:spcAft>
        <a:spcPts val="0"/>
      </a:spcAft>
      <a:defRPr sz="1200">
        <a:solidFill>
          <a:schemeClr val="tx1"/>
        </a:solidFill>
        <a:latin typeface="Leelawadee UI Semilight" panose="020B0402040204020203" pitchFamily="34" charset="-34"/>
        <a:ea typeface="+mn-ea"/>
      </a:defRPr>
    </a:lvl5pPr>
    <a:lvl6pPr marL="2286000" algn="l" defTabSz="457200">
      <a:defRPr sz="1200">
        <a:solidFill>
          <a:schemeClr val="tx1"/>
        </a:solidFill>
        <a:latin typeface="+mn-lt"/>
        <a:ea typeface="+mn-ea"/>
      </a:defRPr>
    </a:lvl6pPr>
    <a:lvl7pPr marL="2743200" algn="l" defTabSz="457200">
      <a:defRPr sz="1200">
        <a:solidFill>
          <a:schemeClr val="tx1"/>
        </a:solidFill>
        <a:latin typeface="+mn-lt"/>
        <a:ea typeface="+mn-ea"/>
      </a:defRPr>
    </a:lvl7pPr>
    <a:lvl8pPr marL="3200400" algn="l" defTabSz="457200">
      <a:defRPr sz="1200">
        <a:solidFill>
          <a:schemeClr val="tx1"/>
        </a:solidFill>
        <a:latin typeface="+mn-lt"/>
        <a:ea typeface="+mn-ea"/>
      </a:defRPr>
    </a:lvl8pPr>
    <a:lvl9pPr marL="3657600" algn="l" defTabSz="457200">
      <a:defRPr sz="1200">
        <a:solidFill>
          <a:schemeClr val="tx1"/>
        </a:solidFill>
        <a:latin typeface="+mn-lt"/>
        <a:ea typeface="+mn-e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lnSpc>
                <a:spcPct val="90000"/>
              </a:lnSpc>
              <a:defRPr/>
            </a:pPr>
            <a:r>
              <a:rPr lang="de-DE" sz="1000" dirty="0"/>
              <a:t>Herzlich Willkommen zum Vortrag „Selbstfürsorglich im Alltag“!</a:t>
            </a:r>
            <a:endParaRPr dirty="0"/>
          </a:p>
          <a:p>
            <a:pPr>
              <a:lnSpc>
                <a:spcPct val="90000"/>
              </a:lnSpc>
              <a:defRPr/>
            </a:pPr>
            <a:endParaRPr lang="de-DE" sz="1000" dirty="0"/>
          </a:p>
          <a:p>
            <a:pPr>
              <a:lnSpc>
                <a:spcPct val="90000"/>
              </a:lnSpc>
              <a:defRPr/>
            </a:pPr>
            <a:r>
              <a:rPr lang="de-DE" sz="1000" dirty="0"/>
              <a:t>Hier in der Reha erarbeiten Sie sich viele Ideen, wo Sie ansetzen können, um gesund zu werden, und Sie erproben vielleicht sogar bereits </a:t>
            </a:r>
            <a:r>
              <a:rPr lang="de-DE" sz="1000" u="sng" dirty="0"/>
              <a:t>neue Denk- oder Verhaltensweisen</a:t>
            </a:r>
            <a:r>
              <a:rPr lang="de-DE" sz="1000" dirty="0"/>
              <a:t>. Am Ende ist sicher Ihr wichtigstes Ziel, </a:t>
            </a:r>
            <a:r>
              <a:rPr lang="de-DE" sz="1000" u="sng" dirty="0"/>
              <a:t>das Erreichte „mit nach Hause zu nehmen</a:t>
            </a:r>
            <a:r>
              <a:rPr lang="de-DE" sz="1000" dirty="0"/>
              <a:t>“ und in Ihrem Alltag daran anzuknüpfen.</a:t>
            </a:r>
            <a:endParaRPr dirty="0"/>
          </a:p>
          <a:p>
            <a:pPr>
              <a:lnSpc>
                <a:spcPct val="90000"/>
              </a:lnSpc>
              <a:defRPr/>
            </a:pPr>
            <a:endParaRPr lang="de-DE" sz="1000" dirty="0"/>
          </a:p>
          <a:p>
            <a:pPr>
              <a:lnSpc>
                <a:spcPct val="90000"/>
              </a:lnSpc>
              <a:defRPr/>
            </a:pPr>
            <a:r>
              <a:rPr lang="de-DE" sz="1000" dirty="0"/>
              <a:t>Viele Patienten machen sich am Ende der Behandlung </a:t>
            </a:r>
            <a:r>
              <a:rPr lang="de-DE" sz="1000" u="sng" dirty="0"/>
              <a:t>Sorgen, was nach ihrer Entlassung aus der Klinik auf sie zukommen wird,</a:t>
            </a:r>
            <a:r>
              <a:rPr lang="de-DE" sz="1000" dirty="0"/>
              <a:t> auch wenn ihre Gedanken in ganz unterschiedliche Richtungen gehen können…</a:t>
            </a:r>
            <a:endParaRPr dirty="0"/>
          </a:p>
          <a:p>
            <a:pPr>
              <a:lnSpc>
                <a:spcPct val="90000"/>
              </a:lnSpc>
              <a:defRPr/>
            </a:pPr>
            <a:endParaRPr lang="de-DE" sz="1000" dirty="0"/>
          </a:p>
          <a:p>
            <a:pPr>
              <a:lnSpc>
                <a:spcPct val="90000"/>
              </a:lnSpc>
              <a:defRPr/>
            </a:pPr>
            <a:r>
              <a:rPr lang="de-DE" sz="1000" dirty="0"/>
              <a:t>	Der eine fragt sich vielleicht, wie er es schaffen kann, seine Motivation für einen aktiveren Alltag nach Hause hinüberzuretten…</a:t>
            </a:r>
            <a:endParaRPr dirty="0"/>
          </a:p>
          <a:p>
            <a:pPr>
              <a:lnSpc>
                <a:spcPct val="90000"/>
              </a:lnSpc>
              <a:defRPr/>
            </a:pPr>
            <a:r>
              <a:rPr lang="de-DE" sz="1000" dirty="0"/>
              <a:t>	Die andere, ob sie es schafft, auch im turbulenten Familienalltag ihre Bedürfnisse zu beachten, wie sie es hier in der Klinik gelernt hat. </a:t>
            </a:r>
            <a:endParaRPr dirty="0"/>
          </a:p>
          <a:p>
            <a:pPr>
              <a:lnSpc>
                <a:spcPct val="90000"/>
              </a:lnSpc>
              <a:defRPr/>
            </a:pPr>
            <a:endParaRPr lang="de-DE" sz="1000" dirty="0"/>
          </a:p>
          <a:p>
            <a:pPr>
              <a:lnSpc>
                <a:spcPct val="90000"/>
              </a:lnSpc>
              <a:defRPr/>
            </a:pPr>
            <a:r>
              <a:rPr lang="de-DE" sz="1000" dirty="0"/>
              <a:t>Der „Sprung“ aus der Klinik hinein in den Alltag ist ohne Frage eine </a:t>
            </a:r>
            <a:r>
              <a:rPr lang="de-DE" sz="1000" u="sng" dirty="0"/>
              <a:t>Herausforderung</a:t>
            </a:r>
            <a:r>
              <a:rPr lang="de-DE" sz="1000" dirty="0"/>
              <a:t>! </a:t>
            </a:r>
            <a:endParaRPr dirty="0"/>
          </a:p>
          <a:p>
            <a:pPr>
              <a:lnSpc>
                <a:spcPct val="90000"/>
              </a:lnSpc>
              <a:defRPr/>
            </a:pPr>
            <a:r>
              <a:rPr lang="de-DE" sz="1000" dirty="0"/>
              <a:t>Er wird jedoch umso leichter, je früher Sie sich mit </a:t>
            </a:r>
            <a:r>
              <a:rPr lang="de-DE" sz="1000" u="sng" dirty="0"/>
              <a:t>konkreten Möglichkeiten</a:t>
            </a:r>
            <a:r>
              <a:rPr lang="de-DE" sz="1000" dirty="0"/>
              <a:t> auseinandersetzen – und er wird ebenfalls leichter, wenn Sie dabei nicht alleine sind…</a:t>
            </a:r>
            <a:endParaRPr dirty="0"/>
          </a:p>
          <a:p>
            <a:pPr>
              <a:lnSpc>
                <a:spcPct val="90000"/>
              </a:lnSpc>
              <a:defRPr/>
            </a:pPr>
            <a:endParaRPr lang="de-DE" sz="1000" dirty="0"/>
          </a:p>
          <a:p>
            <a:pPr>
              <a:lnSpc>
                <a:spcPct val="90000"/>
              </a:lnSpc>
              <a:defRPr/>
            </a:pPr>
            <a:r>
              <a:rPr lang="de-DE" sz="1000" dirty="0"/>
              <a:t>Deshalb möchten wir Ihnen heute </a:t>
            </a:r>
            <a:r>
              <a:rPr lang="de-DE" sz="1000" u="sng" dirty="0"/>
              <a:t>Anregungen geben, was Sie selbst tun können, damit dieser Schritt gut gelingt</a:t>
            </a:r>
            <a:r>
              <a:rPr lang="de-DE" sz="1000" dirty="0"/>
              <a:t>. </a:t>
            </a:r>
            <a:endParaRPr dirty="0"/>
          </a:p>
          <a:p>
            <a:pPr>
              <a:lnSpc>
                <a:spcPct val="90000"/>
              </a:lnSpc>
              <a:defRPr/>
            </a:pPr>
            <a:endParaRPr lang="de-DE" sz="1000" dirty="0"/>
          </a:p>
          <a:p>
            <a:pPr>
              <a:lnSpc>
                <a:spcPct val="90000"/>
              </a:lnSpc>
              <a:defRPr/>
            </a:pPr>
            <a:r>
              <a:rPr lang="de-DE" sz="1000" dirty="0"/>
              <a:t>Außerdem werden wir Ihnen </a:t>
            </a:r>
            <a:r>
              <a:rPr lang="de-DE" sz="1000" u="sng" dirty="0"/>
              <a:t>Angebote der Deutschen Rentenversicherung</a:t>
            </a:r>
            <a:r>
              <a:rPr lang="de-DE" sz="1000" dirty="0"/>
              <a:t> vorstellen, die Sie beim Transfer zwischen Klinik und Alltag unterstützen können.</a:t>
            </a:r>
            <a:endParaRPr dirty="0"/>
          </a:p>
          <a:p>
            <a:pPr>
              <a:lnSpc>
                <a:spcPct val="90000"/>
              </a:lnSpc>
              <a:defRPr/>
            </a:pPr>
            <a:r>
              <a:rPr lang="de-DE" sz="1000" dirty="0"/>
              <a:t>Wir haben Sie zu dieser Veranstaltung eingeladen, weil Ihr </a:t>
            </a:r>
            <a:r>
              <a:rPr lang="de-DE" sz="1000" u="sng" dirty="0"/>
              <a:t>Bezugstherapeut Ihnen die Nutzung eines solchen Nachsorgeangebotes der Rentenversicherung empfiehlt. </a:t>
            </a:r>
            <a:endParaRPr dirty="0"/>
          </a:p>
          <a:p>
            <a:pPr>
              <a:lnSpc>
                <a:spcPct val="90000"/>
              </a:lnSpc>
              <a:defRPr/>
            </a:pPr>
            <a:endParaRPr lang="de-DE" sz="1000" u="sng" dirty="0"/>
          </a:p>
          <a:p>
            <a:pPr>
              <a:lnSpc>
                <a:spcPct val="90000"/>
              </a:lnSpc>
              <a:defRPr/>
            </a:pPr>
            <a:endParaRPr lang="de-DE" sz="1000" u="sng" dirty="0"/>
          </a:p>
        </p:txBody>
      </p:sp>
    </p:spTree>
    <p:extLst>
      <p:ext uri="{BB962C8B-B14F-4D97-AF65-F5344CB8AC3E}">
        <p14:creationId xmlns:p14="http://schemas.microsoft.com/office/powerpoint/2010/main" val="1177478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a:t>Das führt uns zum nächsten Punkt, der für die Umsetzung der Therapieerfolge im Alltag wichtig ist….</a:t>
            </a:r>
            <a:endParaRPr/>
          </a:p>
          <a:p>
            <a:pPr>
              <a:defRPr/>
            </a:pPr>
            <a:r>
              <a:rPr lang="de-DE"/>
              <a:t>Den </a:t>
            </a:r>
            <a:r>
              <a:rPr lang="de-DE" b="1"/>
              <a:t>Haltungs</a:t>
            </a:r>
            <a:r>
              <a:rPr lang="de-DE"/>
              <a:t>vorsätzen. Wir unterscheiden Haltungs- und Verhaltensvorsätze.</a:t>
            </a:r>
            <a:endParaRPr/>
          </a:p>
          <a:p>
            <a:pPr>
              <a:defRPr/>
            </a:pPr>
            <a:r>
              <a:rPr lang="de-DE" b="1"/>
              <a:t>Verhaltens</a:t>
            </a:r>
            <a:r>
              <a:rPr lang="de-DE"/>
              <a:t>vorsätze kennen Sie, sicherlich haben Sie in der Reha schon einige ganz konkrete Vorsätze gefasst, </a:t>
            </a:r>
            <a:r>
              <a:rPr lang="de-DE" b="1" u="sng"/>
              <a:t>was</a:t>
            </a:r>
            <a:r>
              <a:rPr lang="de-DE"/>
              <a:t> Sie zuhause umsetzen wollen: 2x wöchentlich Laufen gehen, mit dem Rauchen aufhören, regelmäßig Entspannungsübungen machen…</a:t>
            </a:r>
            <a:endParaRPr/>
          </a:p>
          <a:p>
            <a:pPr>
              <a:defRPr/>
            </a:pPr>
            <a:r>
              <a:rPr lang="de-DE"/>
              <a:t>Haltungsvorsätze hingegen betreffen das </a:t>
            </a:r>
            <a:r>
              <a:rPr lang="de-DE" b="1"/>
              <a:t>WIE </a:t>
            </a:r>
            <a:r>
              <a:rPr lang="de-DE"/>
              <a:t>ich etwas machen möchte, welche innere Haltung ich in meinen Lebensbereichen einnehmen möchte.</a:t>
            </a:r>
            <a:endParaRPr/>
          </a:p>
          <a:p>
            <a:pPr>
              <a:defRPr/>
            </a:pPr>
            <a:r>
              <a:rPr lang="de-DE"/>
              <a:t>Z.B. den Anforderungen im Job mit mehr Gelassenheit begegnen...</a:t>
            </a:r>
            <a:endParaRPr/>
          </a:p>
        </p:txBody>
      </p:sp>
    </p:spTree>
    <p:extLst>
      <p:ext uri="{BB962C8B-B14F-4D97-AF65-F5344CB8AC3E}">
        <p14:creationId xmlns:p14="http://schemas.microsoft.com/office/powerpoint/2010/main" val="3253557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a:t>…beim Sport statt der Leistung den Spaß an der Bewegung in den Vordergrund stellen…</a:t>
            </a:r>
            <a:endParaRPr/>
          </a:p>
          <a:p>
            <a:pPr>
              <a:defRPr/>
            </a:pPr>
            <a:endParaRPr lang="de-DE"/>
          </a:p>
          <a:p>
            <a:pPr>
              <a:defRPr/>
            </a:pPr>
            <a:endParaRPr lang="de-DE"/>
          </a:p>
        </p:txBody>
      </p:sp>
    </p:spTree>
    <p:extLst>
      <p:ext uri="{BB962C8B-B14F-4D97-AF65-F5344CB8AC3E}">
        <p14:creationId xmlns:p14="http://schemas.microsoft.com/office/powerpoint/2010/main" val="2789989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a:t>…Oder präsent und zugewandt sein in der Zeit mit dem Partner....</a:t>
            </a:r>
            <a:endParaRPr/>
          </a:p>
          <a:p>
            <a:pPr>
              <a:defRPr/>
            </a:pPr>
            <a:endParaRPr lang="de-DE"/>
          </a:p>
          <a:p>
            <a:pPr>
              <a:defRPr/>
            </a:pPr>
            <a:endParaRPr lang="de-DE"/>
          </a:p>
        </p:txBody>
      </p:sp>
    </p:spTree>
    <p:extLst>
      <p:ext uri="{BB962C8B-B14F-4D97-AF65-F5344CB8AC3E}">
        <p14:creationId xmlns:p14="http://schemas.microsoft.com/office/powerpoint/2010/main" val="912949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a:t>Nachgiebiger sein bei Konflikten in der Familie – oder für andere ja vielleicht auch gerade das Gegenteil: beharrlicher den eigenen Standpunkt und die eigenen Bedürfnisse vertreten… </a:t>
            </a:r>
            <a:endParaRPr/>
          </a:p>
          <a:p>
            <a:pPr>
              <a:defRPr/>
            </a:pPr>
            <a:r>
              <a:rPr lang="de-DE"/>
              <a:t>Haltungsvorsätze sind sehr individuell.</a:t>
            </a:r>
            <a:endParaRPr/>
          </a:p>
          <a:p>
            <a:pPr>
              <a:defRPr/>
            </a:pPr>
            <a:endParaRPr lang="de-DE"/>
          </a:p>
          <a:p>
            <a:pPr>
              <a:defRPr/>
            </a:pPr>
            <a:endParaRPr lang="de-DE"/>
          </a:p>
        </p:txBody>
      </p:sp>
    </p:spTree>
    <p:extLst>
      <p:ext uri="{BB962C8B-B14F-4D97-AF65-F5344CB8AC3E}">
        <p14:creationId xmlns:p14="http://schemas.microsoft.com/office/powerpoint/2010/main" val="3309107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a:t>Haltungsziele sind so etwas wie ein Kompass. Sie helfen uns, unser Leben nach unseren inneren Werten auszurichten. Sie helfen, uns daran zu orientieren, was uns wichtig ist. </a:t>
            </a:r>
            <a:r>
              <a:rPr lang="de-DE" b="1"/>
              <a:t>Wie</a:t>
            </a:r>
            <a:r>
              <a:rPr lang="de-DE"/>
              <a:t> wir uns in unseren Lebensbereichen verhalten und selbst erleben möchten. </a:t>
            </a:r>
            <a:endParaRPr/>
          </a:p>
          <a:p>
            <a:pPr>
              <a:defRPr/>
            </a:pPr>
            <a:endParaRPr lang="de-DE"/>
          </a:p>
          <a:p>
            <a:pPr>
              <a:defRPr/>
            </a:pPr>
            <a:r>
              <a:rPr lang="de-DE"/>
              <a:t>_______________</a:t>
            </a:r>
          </a:p>
          <a:p>
            <a:pPr>
              <a:defRPr/>
            </a:pPr>
            <a:r>
              <a:rPr lang="de-DE"/>
              <a:t>Bild von &lt;a href="https://pixabay.com/photos/?utm_source=link-attribution&amp;amp;utm_medium=referral&amp;amp;utm_campaign=image&amp;amp;utm_content=801763"&gt;Free-Photos&lt;/a&gt; auf &lt;a href="https://pixabay.com/de/?utm_source=link-attribution&amp;amp;utm_medium=referral&amp;amp;utm_campaign=image&amp;amp;utm_content=801763"&gt;Pixabay&lt;/a&gt;</a:t>
            </a:r>
          </a:p>
          <a:p>
            <a:pPr>
              <a:defRPr/>
            </a:pPr>
            <a:r>
              <a:rPr lang="de-DE"/>
              <a:t> </a:t>
            </a:r>
            <a:endParaRPr/>
          </a:p>
          <a:p>
            <a:pPr>
              <a:defRPr/>
            </a:pPr>
            <a:endParaRPr lang="de-DE"/>
          </a:p>
          <a:p>
            <a:pPr>
              <a:defRPr/>
            </a:pPr>
            <a:endParaRPr lang="de-DE"/>
          </a:p>
        </p:txBody>
      </p:sp>
    </p:spTree>
    <p:extLst>
      <p:ext uri="{BB962C8B-B14F-4D97-AF65-F5344CB8AC3E}">
        <p14:creationId xmlns:p14="http://schemas.microsoft.com/office/powerpoint/2010/main" val="1823261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lnSpc>
                <a:spcPct val="80000"/>
              </a:lnSpc>
              <a:defRPr/>
            </a:pPr>
            <a:r>
              <a:rPr lang="de-DE" sz="1000" dirty="0"/>
              <a:t>Häufig wissen wir, was uns gut täte, haben klare Haltungsvorsätze, z.B. „den Anforderungen der Arbeit gelassen begegnen“.</a:t>
            </a:r>
          </a:p>
          <a:p>
            <a:pPr>
              <a:lnSpc>
                <a:spcPct val="80000"/>
              </a:lnSpc>
              <a:defRPr/>
            </a:pPr>
            <a:r>
              <a:rPr lang="de-DE" sz="1000" dirty="0"/>
              <a:t>Und dennoch aber „stolpern“ wir, verlieren sie aus den Augen und können sie nicht umsetzen. </a:t>
            </a:r>
          </a:p>
          <a:p>
            <a:pPr>
              <a:lnSpc>
                <a:spcPct val="80000"/>
              </a:lnSpc>
              <a:defRPr/>
            </a:pPr>
            <a:r>
              <a:rPr lang="de-DE" sz="1000" dirty="0"/>
              <a:t>Gerade im Stress des Alltags fallen wir dann in unsere alten Gewohnheiten zurück, reagieren nach unseren alten automatisierten Gewohnheiten, gegen die wir eigentlich angehen wollten. Dann versuchen wir doch wieder 3 Aufgaben gleichzeitig zu erledigen, treiben uns innerlich an und überfordern uns selbst. Kein Gedanke mehr an den Haltungsvorsatz der Gelassenheit.</a:t>
            </a:r>
          </a:p>
          <a:p>
            <a:pPr>
              <a:lnSpc>
                <a:spcPct val="80000"/>
              </a:lnSpc>
              <a:defRPr/>
            </a:pPr>
            <a:r>
              <a:rPr lang="de-DE" sz="1000" dirty="0"/>
              <a:t>Es gibt viele Stolpersteine, die es uns erschweren, unsere Haltungsvorsätze zu leben. </a:t>
            </a:r>
          </a:p>
          <a:p>
            <a:pPr>
              <a:lnSpc>
                <a:spcPct val="80000"/>
              </a:lnSpc>
              <a:defRPr/>
            </a:pPr>
            <a:r>
              <a:rPr lang="de-DE" sz="1000" dirty="0"/>
              <a:t>Stress ist einer. </a:t>
            </a:r>
          </a:p>
          <a:p>
            <a:pPr>
              <a:lnSpc>
                <a:spcPct val="80000"/>
              </a:lnSpc>
              <a:defRPr/>
            </a:pPr>
            <a:r>
              <a:rPr lang="de-DE" sz="1000" dirty="0"/>
              <a:t>Manchmal liegt der Grund auch darin, dass wir verschiedene Bedürfnisse haben, die sich mitunter entgegenstehen. Natürlich wünschen wir es uns, entspannt, gelassen und erholt zu sein. Wir haben aber auch das Bedürfnis, von anderen Anerkennung und Lob zu bekommen. Auch vor uns selbst ist es uns wichtig eine Sache gut zu machen, vielleicht auch 100%ig oder gar perfekt. Sie sehen schon, das kann zu inneren Konflikten führen. Meist gewinnen hier die alten Muster...</a:t>
            </a:r>
          </a:p>
          <a:p>
            <a:pPr>
              <a:lnSpc>
                <a:spcPct val="80000"/>
              </a:lnSpc>
              <a:defRPr/>
            </a:pPr>
            <a:r>
              <a:rPr lang="de-DE" sz="1000" dirty="0"/>
              <a:t>Außer sie bereiten sich darauf vor.  </a:t>
            </a:r>
          </a:p>
          <a:p>
            <a:pPr>
              <a:lnSpc>
                <a:spcPct val="80000"/>
              </a:lnSpc>
              <a:defRPr/>
            </a:pPr>
            <a:r>
              <a:rPr lang="de-DE" sz="1000" dirty="0"/>
              <a:t>Wir können uns helfen, indem wir uns die möglichen „Stolpersteine“ im Vorfeld bewusst machen. </a:t>
            </a:r>
          </a:p>
          <a:p>
            <a:pPr>
              <a:lnSpc>
                <a:spcPct val="80000"/>
              </a:lnSpc>
              <a:defRPr/>
            </a:pPr>
            <a:r>
              <a:rPr lang="de-DE" sz="1000" dirty="0"/>
              <a:t>Was könnte es mir erschweren, meinen Haltungsvorsatz umzusetzen?</a:t>
            </a:r>
          </a:p>
          <a:p>
            <a:pPr>
              <a:lnSpc>
                <a:spcPct val="80000"/>
              </a:lnSpc>
              <a:defRPr/>
            </a:pPr>
            <a:r>
              <a:rPr lang="de-DE" sz="1000" dirty="0"/>
              <a:t>Wenn wir Stolpersteine so vorwegnehmen, haben wir die Möglichkeit, in Ruhe eine Strategien zu planen, wie wir ihnen begegnen können.</a:t>
            </a:r>
          </a:p>
          <a:p>
            <a:pPr>
              <a:lnSpc>
                <a:spcPct val="80000"/>
              </a:lnSpc>
              <a:defRPr/>
            </a:pPr>
            <a:r>
              <a:rPr lang="de-DE" sz="1000" dirty="0"/>
              <a:t>So kann ich mir vornehmen, die Kollegin um Unterstützung zu bitten, wenn der Vorsatz „den Anforderungen bei der Arbeit mit Gelassenheit zu begegnen“ durch zusätzliche Arbeitsaufträge in Gefahr gerät. </a:t>
            </a:r>
          </a:p>
          <a:p>
            <a:pPr>
              <a:lnSpc>
                <a:spcPct val="80000"/>
              </a:lnSpc>
              <a:defRPr/>
            </a:pPr>
            <a:r>
              <a:rPr lang="de-DE" sz="1000" dirty="0"/>
              <a:t>Im Lebensbereich Partnerschaft könnten geschäftliche Anrufe oder </a:t>
            </a:r>
            <a:r>
              <a:rPr lang="de-DE" sz="1000" dirty="0" err="1"/>
              <a:t>e-Mails</a:t>
            </a:r>
            <a:r>
              <a:rPr lang="de-DE" sz="1000" dirty="0"/>
              <a:t> auf das Smartphone zu einem Stolperstein für meinen Vorsatz „präsent und zugewandt zu sein“ werden. Eine einfache Strategie wäre hier das Handy auszuschalten, und Anrufe und Mails nur zu dafür vorgesehenen Zeiten zu bearbeiten.</a:t>
            </a:r>
          </a:p>
          <a:p>
            <a:pPr>
              <a:lnSpc>
                <a:spcPct val="80000"/>
              </a:lnSpc>
              <a:defRPr/>
            </a:pPr>
            <a:r>
              <a:rPr lang="de-DE" sz="1000" dirty="0"/>
              <a:t> </a:t>
            </a:r>
          </a:p>
          <a:p>
            <a:pPr>
              <a:lnSpc>
                <a:spcPct val="80000"/>
              </a:lnSpc>
              <a:defRPr/>
            </a:pPr>
            <a:r>
              <a:rPr lang="de-DE" sz="1000" dirty="0"/>
              <a:t> </a:t>
            </a:r>
          </a:p>
          <a:p>
            <a:pPr>
              <a:lnSpc>
                <a:spcPct val="80000"/>
              </a:lnSpc>
              <a:defRPr/>
            </a:pPr>
            <a:r>
              <a:rPr lang="de-DE" sz="1000" dirty="0"/>
              <a:t>______________________</a:t>
            </a:r>
          </a:p>
          <a:p>
            <a:pPr>
              <a:lnSpc>
                <a:spcPct val="80000"/>
              </a:lnSpc>
              <a:defRPr/>
            </a:pPr>
            <a:r>
              <a:rPr lang="de-DE" sz="1000" dirty="0"/>
              <a:t>Bild von &lt;a </a:t>
            </a:r>
            <a:r>
              <a:rPr lang="de-DE" sz="1000" dirty="0" err="1"/>
              <a:t>href</a:t>
            </a:r>
            <a:r>
              <a:rPr lang="de-DE" sz="1000" dirty="0"/>
              <a:t>="https://pixabay.com/de/</a:t>
            </a:r>
            <a:r>
              <a:rPr lang="de-DE" sz="1000" dirty="0" err="1"/>
              <a:t>users</a:t>
            </a:r>
            <a:r>
              <a:rPr lang="de-DE" sz="1000" dirty="0"/>
              <a:t>/denfran-4118908/?</a:t>
            </a:r>
            <a:r>
              <a:rPr lang="de-DE" sz="1000" dirty="0" err="1"/>
              <a:t>utm_source</a:t>
            </a:r>
            <a:r>
              <a:rPr lang="de-DE" sz="1000" dirty="0"/>
              <a:t>=</a:t>
            </a:r>
            <a:r>
              <a:rPr lang="de-DE" sz="1000" dirty="0" err="1"/>
              <a:t>link-attribution&amp;amp;utm_medium</a:t>
            </a:r>
            <a:r>
              <a:rPr lang="de-DE" sz="1000" dirty="0"/>
              <a:t>=</a:t>
            </a:r>
            <a:r>
              <a:rPr lang="de-DE" sz="1000" dirty="0" err="1"/>
              <a:t>referral&amp;amp;utm_campaign</a:t>
            </a:r>
            <a:r>
              <a:rPr lang="de-DE" sz="1000" dirty="0"/>
              <a:t>=</a:t>
            </a:r>
            <a:r>
              <a:rPr lang="de-DE" sz="1000" dirty="0" err="1"/>
              <a:t>image&amp;amp;utm_content</a:t>
            </a:r>
            <a:r>
              <a:rPr lang="de-DE" sz="1000" dirty="0"/>
              <a:t>=4519290"&gt;Denny </a:t>
            </a:r>
            <a:r>
              <a:rPr lang="de-DE" sz="1000" dirty="0" err="1"/>
              <a:t>Franzkowiak</a:t>
            </a:r>
            <a:r>
              <a:rPr lang="de-DE" sz="1000" dirty="0"/>
              <a:t>&lt;/a&gt; auf &lt;a </a:t>
            </a:r>
            <a:r>
              <a:rPr lang="de-DE" sz="1000" dirty="0" err="1"/>
              <a:t>href</a:t>
            </a:r>
            <a:r>
              <a:rPr lang="de-DE" sz="1000" dirty="0"/>
              <a:t>="https://pixabay.com/de/?</a:t>
            </a:r>
            <a:r>
              <a:rPr lang="de-DE" sz="1000" dirty="0" err="1"/>
              <a:t>utm_source</a:t>
            </a:r>
            <a:r>
              <a:rPr lang="de-DE" sz="1000" dirty="0"/>
              <a:t>=</a:t>
            </a:r>
            <a:r>
              <a:rPr lang="de-DE" sz="1000" dirty="0" err="1"/>
              <a:t>link-attribution&amp;amp;utm_medium</a:t>
            </a:r>
            <a:r>
              <a:rPr lang="de-DE" sz="1000" dirty="0"/>
              <a:t>=</a:t>
            </a:r>
            <a:r>
              <a:rPr lang="de-DE" sz="1000" dirty="0" err="1"/>
              <a:t>referral&amp;amp;utm_campaign</a:t>
            </a:r>
            <a:r>
              <a:rPr lang="de-DE" sz="1000" dirty="0"/>
              <a:t>=</a:t>
            </a:r>
            <a:r>
              <a:rPr lang="de-DE" sz="1000" dirty="0" err="1"/>
              <a:t>image&amp;amp;utm_content</a:t>
            </a:r>
            <a:r>
              <a:rPr lang="de-DE" sz="1000" dirty="0"/>
              <a:t>=4519290"&gt;</a:t>
            </a:r>
            <a:r>
              <a:rPr lang="de-DE" sz="1000" dirty="0" err="1"/>
              <a:t>Pixabay</a:t>
            </a:r>
            <a:r>
              <a:rPr lang="de-DE" sz="1000" dirty="0"/>
              <a:t>&lt;/a&gt;</a:t>
            </a:r>
          </a:p>
          <a:p>
            <a:pPr>
              <a:lnSpc>
                <a:spcPct val="80000"/>
              </a:lnSpc>
              <a:defRPr/>
            </a:pPr>
            <a:endParaRPr lang="de-DE" sz="1000" dirty="0"/>
          </a:p>
        </p:txBody>
      </p:sp>
    </p:spTree>
    <p:extLst>
      <p:ext uri="{BB962C8B-B14F-4D97-AF65-F5344CB8AC3E}">
        <p14:creationId xmlns:p14="http://schemas.microsoft.com/office/powerpoint/2010/main" val="2481225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a:t>In diesem Arbeitsblatt können Sie Ihre persönlichen Vorsätze notieren und sich Gedanken zu Stolpersteinen und Strategien machen.</a:t>
            </a:r>
            <a:endParaRPr/>
          </a:p>
        </p:txBody>
      </p:sp>
    </p:spTree>
    <p:extLst>
      <p:ext uri="{BB962C8B-B14F-4D97-AF65-F5344CB8AC3E}">
        <p14:creationId xmlns:p14="http://schemas.microsoft.com/office/powerpoint/2010/main" val="3144677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lnSpc>
                <a:spcPct val="80000"/>
              </a:lnSpc>
              <a:defRPr/>
            </a:pPr>
            <a:endParaRPr lang="de-DE" sz="1000"/>
          </a:p>
        </p:txBody>
      </p:sp>
    </p:spTree>
    <p:extLst>
      <p:ext uri="{BB962C8B-B14F-4D97-AF65-F5344CB8AC3E}">
        <p14:creationId xmlns:p14="http://schemas.microsoft.com/office/powerpoint/2010/main" val="835490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lnSpc>
                <a:spcPct val="90000"/>
              </a:lnSpc>
              <a:defRPr/>
            </a:pPr>
            <a:r>
              <a:rPr lang="de-DE" sz="1000"/>
              <a:t>Ein ganz entscheidender Punkt für zu Hause wird sein, wie Sie Ihren Alltag strukturieren und planen.</a:t>
            </a:r>
            <a:endParaRPr/>
          </a:p>
          <a:p>
            <a:pPr>
              <a:lnSpc>
                <a:spcPct val="90000"/>
              </a:lnSpc>
              <a:defRPr/>
            </a:pPr>
            <a:r>
              <a:rPr lang="de-DE" sz="1000"/>
              <a:t>Eine gute Tagesstruktur ist sehr wichtig zur Überwindung der Depression.</a:t>
            </a:r>
            <a:endParaRPr/>
          </a:p>
          <a:p>
            <a:pPr>
              <a:lnSpc>
                <a:spcPct val="90000"/>
              </a:lnSpc>
              <a:defRPr/>
            </a:pPr>
            <a:r>
              <a:rPr lang="de-DE" sz="1000"/>
              <a:t>Wenn ich mir gar nichts vornehme, mir keine Struktur gebe und meine Aktivitäten ganz davon abhängig mache, wie ich mich gerade fühle, dann wird das die depressiven Beschwerden aufrecht erhalten. Ich ziehe mich eher zurück, tue mich schwer mich zu irgendetwas aufzuraffen.</a:t>
            </a:r>
            <a:endParaRPr/>
          </a:p>
          <a:p>
            <a:pPr>
              <a:lnSpc>
                <a:spcPct val="90000"/>
              </a:lnSpc>
              <a:defRPr/>
            </a:pPr>
            <a:r>
              <a:rPr lang="de-DE" sz="1000"/>
              <a:t>Umgekehrt trägt ein zu voller Terminkalender sicherlich auch dazu bei, dass ich mich überfordere und es mir schlechter geht. </a:t>
            </a:r>
            <a:endParaRPr/>
          </a:p>
          <a:p>
            <a:pPr>
              <a:lnSpc>
                <a:spcPct val="90000"/>
              </a:lnSpc>
              <a:defRPr/>
            </a:pPr>
            <a:r>
              <a:rPr lang="de-DE" sz="1000"/>
              <a:t>Diese Checkliste kann Ihnen helfen, eine ausgewogene Tagesstruktur zu erreichen:</a:t>
            </a:r>
            <a:endParaRPr/>
          </a:p>
          <a:p>
            <a:pPr>
              <a:lnSpc>
                <a:spcPct val="90000"/>
              </a:lnSpc>
              <a:spcBef>
                <a:spcPts val="0"/>
              </a:spcBef>
              <a:buClr>
                <a:srgbClr val="009900"/>
              </a:buClr>
              <a:buFont typeface="Wingdings"/>
              <a:buChar char="ü"/>
              <a:defRPr/>
            </a:pPr>
            <a:r>
              <a:rPr lang="de-DE" sz="1300"/>
              <a:t>Habe ich alle meine Lebensbereiche ausreichend berücksichtigt?</a:t>
            </a:r>
            <a:endParaRPr/>
          </a:p>
          <a:p>
            <a:pPr>
              <a:lnSpc>
                <a:spcPct val="90000"/>
              </a:lnSpc>
              <a:spcBef>
                <a:spcPts val="0"/>
              </a:spcBef>
              <a:buClr>
                <a:srgbClr val="009900"/>
              </a:buClr>
              <a:buFont typeface="Wingdings"/>
              <a:buChar char="ü"/>
              <a:defRPr/>
            </a:pPr>
            <a:r>
              <a:rPr lang="de-DE" sz="1300"/>
              <a:t>Ist das Verhältnis von Aktivitäten und Erholungsphasen ausgewogen?</a:t>
            </a:r>
            <a:endParaRPr/>
          </a:p>
          <a:p>
            <a:pPr>
              <a:lnSpc>
                <a:spcPct val="90000"/>
              </a:lnSpc>
              <a:spcBef>
                <a:spcPts val="0"/>
              </a:spcBef>
              <a:buClr>
                <a:srgbClr val="009900"/>
              </a:buClr>
              <a:buFont typeface="Wingdings"/>
              <a:buChar char="ü"/>
              <a:defRPr/>
            </a:pPr>
            <a:r>
              <a:rPr lang="de-DE" sz="1300"/>
              <a:t>Gibt es neben den Verpflichtungen auch angenehme Aktivitäten?</a:t>
            </a:r>
            <a:endParaRPr/>
          </a:p>
          <a:p>
            <a:pPr>
              <a:lnSpc>
                <a:spcPct val="90000"/>
              </a:lnSpc>
              <a:spcBef>
                <a:spcPts val="0"/>
              </a:spcBef>
              <a:buClr>
                <a:srgbClr val="009900"/>
              </a:buClr>
              <a:buFont typeface="Wingdings"/>
              <a:buChar char="ü"/>
              <a:defRPr/>
            </a:pPr>
            <a:r>
              <a:rPr lang="de-DE" sz="1300"/>
              <a:t>Habe ich ausreichend zwischenmenschliche Kontakte eingeplant? </a:t>
            </a:r>
            <a:endParaRPr/>
          </a:p>
          <a:p>
            <a:pPr>
              <a:lnSpc>
                <a:spcPct val="90000"/>
              </a:lnSpc>
              <a:spcBef>
                <a:spcPts val="0"/>
              </a:spcBef>
              <a:buClr>
                <a:srgbClr val="009900"/>
              </a:buClr>
              <a:buFont typeface="Wingdings"/>
              <a:buChar char="ü"/>
              <a:defRPr/>
            </a:pPr>
            <a:r>
              <a:rPr lang="de-DE" sz="1300"/>
              <a:t>Habe ich ausreichend körperliche Bewegung vorgesehen?</a:t>
            </a:r>
            <a:endParaRPr/>
          </a:p>
          <a:p>
            <a:pPr>
              <a:lnSpc>
                <a:spcPct val="90000"/>
              </a:lnSpc>
              <a:spcBef>
                <a:spcPts val="0"/>
              </a:spcBef>
              <a:buClr>
                <a:srgbClr val="009900"/>
              </a:buClr>
              <a:buFont typeface="Wingdings"/>
              <a:buChar char="ü"/>
              <a:defRPr/>
            </a:pPr>
            <a:r>
              <a:rPr lang="de-DE" sz="1300"/>
              <a:t>Besteht ein ausgewogenes Verhältnis von verplanter und freier Zeit für spontane Unternehmungen?</a:t>
            </a:r>
            <a:endParaRPr/>
          </a:p>
          <a:p>
            <a:pPr>
              <a:lnSpc>
                <a:spcPct val="90000"/>
              </a:lnSpc>
              <a:spcBef>
                <a:spcPts val="0"/>
              </a:spcBef>
              <a:buClr>
                <a:srgbClr val="009900"/>
              </a:buClr>
              <a:buFont typeface="Wingdings"/>
              <a:buChar char="ü"/>
              <a:defRPr/>
            </a:pPr>
            <a:r>
              <a:rPr lang="de-DE" sz="1300"/>
              <a:t>Ist es realistisch, dass ich meinen Plan umsetzen kann?</a:t>
            </a:r>
            <a:endParaRPr/>
          </a:p>
          <a:p>
            <a:pPr>
              <a:lnSpc>
                <a:spcPct val="90000"/>
              </a:lnSpc>
              <a:defRPr/>
            </a:pPr>
            <a:endParaRPr lang="de-DE" sz="1000"/>
          </a:p>
          <a:p>
            <a:pPr>
              <a:lnSpc>
                <a:spcPct val="90000"/>
              </a:lnSpc>
              <a:defRPr/>
            </a:pPr>
            <a:r>
              <a:rPr lang="de-DE" sz="1000"/>
              <a:t>Ich empfehle Ihnen, vor allem in der ersten Zeit nach Ihrer Entlassung, sich Zeit zu nehmen und den kommenden Tag wohl überlegt zu planen.</a:t>
            </a:r>
            <a:endParaRPr/>
          </a:p>
          <a:p>
            <a:pPr>
              <a:lnSpc>
                <a:spcPct val="90000"/>
              </a:lnSpc>
              <a:defRPr/>
            </a:pPr>
            <a:r>
              <a:rPr lang="de-DE" sz="1000"/>
              <a:t>An besten sollten Sie das schriftlich machen, das macht die Umsetzung leichter.  </a:t>
            </a:r>
            <a:endParaRPr/>
          </a:p>
        </p:txBody>
      </p:sp>
    </p:spTree>
    <p:extLst>
      <p:ext uri="{BB962C8B-B14F-4D97-AF65-F5344CB8AC3E}">
        <p14:creationId xmlns:p14="http://schemas.microsoft.com/office/powerpoint/2010/main" val="2843674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a:t>Hier sehen Sie ein Bsp dafür. Befindet sich auch bei den Arbeitsmaterialen, die wir Ihnen am Ende der Veranstaltung austeilen  können Sie eigene „Musterwoche“ planen.</a:t>
            </a:r>
          </a:p>
          <a:p>
            <a:pPr>
              <a:defRPr/>
            </a:pPr>
            <a:endParaRPr lang="de-DE"/>
          </a:p>
          <a:p>
            <a:pPr>
              <a:defRPr/>
            </a:pPr>
            <a:r>
              <a:rPr lang="de-DE"/>
              <a:t>Am Abend sollten Sie Ihren Plan noch mal hervor holen und auf den zurückliegenden Tag blicken…</a:t>
            </a:r>
            <a:endParaRPr/>
          </a:p>
          <a:p>
            <a:pPr>
              <a:defRPr/>
            </a:pPr>
            <a:endParaRPr lang="de-DE"/>
          </a:p>
        </p:txBody>
      </p:sp>
    </p:spTree>
    <p:extLst>
      <p:ext uri="{BB962C8B-B14F-4D97-AF65-F5344CB8AC3E}">
        <p14:creationId xmlns:p14="http://schemas.microsoft.com/office/powerpoint/2010/main" val="11166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dirty="0"/>
              <a:t>Die Rentenversicherung bietet auch nach der Entlassung aus der Klinik weitere Unterstützung an. </a:t>
            </a:r>
            <a:endParaRPr dirty="0"/>
          </a:p>
          <a:p>
            <a:pPr>
              <a:defRPr/>
            </a:pPr>
            <a:r>
              <a:rPr lang="de-DE" dirty="0"/>
              <a:t>Solange </a:t>
            </a:r>
            <a:r>
              <a:rPr lang="de-DE" u="sng" dirty="0"/>
              <a:t>sie keine Erwerbsunfähigkeitsrente beziehen </a:t>
            </a:r>
            <a:r>
              <a:rPr lang="de-DE" dirty="0"/>
              <a:t>und Sie </a:t>
            </a:r>
            <a:r>
              <a:rPr lang="de-DE" u="sng" dirty="0"/>
              <a:t>mindestens für Teilzeitarbeit leistungsfähig</a:t>
            </a:r>
            <a:r>
              <a:rPr lang="de-DE" dirty="0"/>
              <a:t> sind, hat die DRV </a:t>
            </a:r>
            <a:r>
              <a:rPr lang="de-DE" u="sng" dirty="0"/>
              <a:t>verschiedene Nachsorgemaßnahmen</a:t>
            </a:r>
            <a:r>
              <a:rPr lang="de-DE" dirty="0"/>
              <a:t> im Programm. </a:t>
            </a:r>
            <a:endParaRPr dirty="0"/>
          </a:p>
          <a:p>
            <a:pPr>
              <a:defRPr/>
            </a:pPr>
            <a:r>
              <a:rPr lang="de-DE" dirty="0"/>
              <a:t>Diese wollen wir im Folgenden vorstellen. </a:t>
            </a:r>
            <a:endParaRPr dirty="0"/>
          </a:p>
          <a:p>
            <a:pPr>
              <a:defRPr/>
            </a:pPr>
            <a:endParaRPr lang="de-DE" dirty="0"/>
          </a:p>
          <a:p>
            <a:pPr>
              <a:defRPr/>
            </a:pPr>
            <a:r>
              <a:rPr lang="de-DE" dirty="0"/>
              <a:t>Wir werden zunächst auf die klassische Gruppennachsorge eingehen und Ihnen danach die Tele-</a:t>
            </a:r>
            <a:r>
              <a:rPr lang="de-DE" dirty="0" err="1"/>
              <a:t>Rehanachsorge</a:t>
            </a:r>
            <a:r>
              <a:rPr lang="de-DE" dirty="0"/>
              <a:t> DE-RENA vorstellen.</a:t>
            </a:r>
            <a:endParaRPr dirty="0"/>
          </a:p>
          <a:p>
            <a:pPr>
              <a:defRPr/>
            </a:pPr>
            <a:endParaRPr lang="de-DE" dirty="0"/>
          </a:p>
          <a:p>
            <a:pPr>
              <a:defRPr/>
            </a:pPr>
            <a:r>
              <a:rPr lang="de-DE" dirty="0"/>
              <a:t>_________________</a:t>
            </a:r>
          </a:p>
          <a:p>
            <a:pPr>
              <a:defRPr/>
            </a:pPr>
            <a:r>
              <a:rPr lang="de-DE" sz="800" dirty="0"/>
              <a:t>Bild von &lt;a </a:t>
            </a:r>
            <a:r>
              <a:rPr lang="de-DE" sz="800" dirty="0" err="1"/>
              <a:t>href</a:t>
            </a:r>
            <a:r>
              <a:rPr lang="de-DE" sz="800" dirty="0"/>
              <a:t>="https://pixabay.com/de/</a:t>
            </a:r>
            <a:r>
              <a:rPr lang="de-DE" sz="800" dirty="0" err="1"/>
              <a:t>users</a:t>
            </a:r>
            <a:r>
              <a:rPr lang="de-DE" sz="800" dirty="0"/>
              <a:t>/pexels-2286921/?</a:t>
            </a:r>
            <a:r>
              <a:rPr lang="de-DE" sz="800" dirty="0" err="1"/>
              <a:t>utm_source</a:t>
            </a:r>
            <a:r>
              <a:rPr lang="de-DE" sz="800" dirty="0"/>
              <a:t>=</a:t>
            </a:r>
            <a:r>
              <a:rPr lang="de-DE" sz="800" dirty="0" err="1"/>
              <a:t>link-attribution&amp;amp;utm_medium</a:t>
            </a:r>
            <a:r>
              <a:rPr lang="de-DE" sz="800" dirty="0"/>
              <a:t>=</a:t>
            </a:r>
            <a:r>
              <a:rPr lang="de-DE" sz="800" dirty="0" err="1"/>
              <a:t>referral&amp;amp;utm_campaign</a:t>
            </a:r>
            <a:r>
              <a:rPr lang="de-DE" sz="800" dirty="0"/>
              <a:t>=</a:t>
            </a:r>
            <a:r>
              <a:rPr lang="de-DE" sz="800" dirty="0" err="1"/>
              <a:t>image&amp;amp;utm_content</a:t>
            </a:r>
            <a:r>
              <a:rPr lang="de-DE" sz="800" dirty="0"/>
              <a:t>=1853302"&gt;</a:t>
            </a:r>
            <a:r>
              <a:rPr lang="de-DE" sz="800" dirty="0" err="1"/>
              <a:t>Pexels</a:t>
            </a:r>
            <a:r>
              <a:rPr lang="de-DE" sz="800" dirty="0"/>
              <a:t>&lt;/a&gt; auf &lt;a </a:t>
            </a:r>
            <a:r>
              <a:rPr lang="de-DE" sz="800" dirty="0" err="1"/>
              <a:t>href</a:t>
            </a:r>
            <a:r>
              <a:rPr lang="de-DE" sz="800" dirty="0"/>
              <a:t>="https://pixabay.com/de/?</a:t>
            </a:r>
            <a:r>
              <a:rPr lang="de-DE" sz="800" dirty="0" err="1"/>
              <a:t>utm_source</a:t>
            </a:r>
            <a:r>
              <a:rPr lang="de-DE" sz="800" dirty="0"/>
              <a:t>=</a:t>
            </a:r>
            <a:r>
              <a:rPr lang="de-DE" sz="800" dirty="0" err="1"/>
              <a:t>link-attribution&amp;amp;utm_medium</a:t>
            </a:r>
            <a:r>
              <a:rPr lang="de-DE" sz="800" dirty="0"/>
              <a:t>=</a:t>
            </a:r>
            <a:r>
              <a:rPr lang="de-DE" sz="800" dirty="0" err="1"/>
              <a:t>referral&amp;amp;utm_campaign</a:t>
            </a:r>
            <a:r>
              <a:rPr lang="de-DE" sz="800" dirty="0"/>
              <a:t>=</a:t>
            </a:r>
            <a:r>
              <a:rPr lang="de-DE" sz="800" dirty="0" err="1"/>
              <a:t>image&amp;amp;utm_content</a:t>
            </a:r>
            <a:r>
              <a:rPr lang="de-DE" sz="800" dirty="0"/>
              <a:t>=1853302"&gt;</a:t>
            </a:r>
            <a:r>
              <a:rPr lang="de-DE" sz="800" dirty="0" err="1"/>
              <a:t>Pixabay</a:t>
            </a:r>
            <a:r>
              <a:rPr lang="de-DE" sz="800" dirty="0"/>
              <a:t>&lt;/a&gt;</a:t>
            </a:r>
          </a:p>
        </p:txBody>
      </p:sp>
    </p:spTree>
    <p:extLst>
      <p:ext uri="{BB962C8B-B14F-4D97-AF65-F5344CB8AC3E}">
        <p14:creationId xmlns:p14="http://schemas.microsoft.com/office/powerpoint/2010/main" val="3551333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buFontTx/>
              <a:buChar char="•"/>
              <a:defRPr/>
            </a:pPr>
            <a:r>
              <a:rPr lang="de-DE"/>
              <a:t> Wie war mein Befinden während der einzelnen Aktivitäten?</a:t>
            </a:r>
            <a:endParaRPr/>
          </a:p>
          <a:p>
            <a:pPr>
              <a:buFontTx/>
              <a:buChar char="•"/>
              <a:defRPr/>
            </a:pPr>
            <a:r>
              <a:rPr lang="de-DE"/>
              <a:t> Wie ist mein Befinden am Ende dieses Tages?</a:t>
            </a:r>
            <a:endParaRPr/>
          </a:p>
          <a:p>
            <a:pPr>
              <a:buFontTx/>
              <a:buChar char="•"/>
              <a:defRPr/>
            </a:pPr>
            <a:r>
              <a:rPr lang="de-DE"/>
              <a:t> Wie zufrieden bin ich mit der Balance meiner Lebensbereiche?</a:t>
            </a:r>
            <a:endParaRPr/>
          </a:p>
          <a:p>
            <a:pPr>
              <a:buFontTx/>
              <a:buChar char="•"/>
              <a:defRPr/>
            </a:pPr>
            <a:r>
              <a:rPr lang="de-DE"/>
              <a:t> Habe ich meine Haltungsvorsätze umsetzen können?</a:t>
            </a:r>
            <a:endParaRPr/>
          </a:p>
          <a:p>
            <a:pPr>
              <a:buFontTx/>
              <a:buChar char="•"/>
              <a:defRPr/>
            </a:pPr>
            <a:r>
              <a:rPr lang="de-DE"/>
              <a:t> Sind Stolpersteine aufgetreten?</a:t>
            </a:r>
            <a:endParaRPr/>
          </a:p>
          <a:p>
            <a:pPr>
              <a:buFontTx/>
              <a:buChar char="•"/>
              <a:defRPr/>
            </a:pPr>
            <a:r>
              <a:rPr lang="de-DE"/>
              <a:t> Und wie gut konnte ich sie überwinden?</a:t>
            </a:r>
            <a:endParaRPr/>
          </a:p>
          <a:p>
            <a:pPr>
              <a:defRPr/>
            </a:pPr>
            <a:endParaRPr lang="de-DE"/>
          </a:p>
          <a:p>
            <a:pPr>
              <a:defRPr/>
            </a:pPr>
            <a:r>
              <a:rPr lang="de-DE"/>
              <a:t>Es ist wichtig im Blick zu behalten was gut klappt, womit es Ihnen gut gegangen ist und woran Sie noch feilen müssen.</a:t>
            </a:r>
            <a:endParaRPr/>
          </a:p>
          <a:p>
            <a:pPr>
              <a:defRPr/>
            </a:pPr>
            <a:r>
              <a:rPr lang="de-DE"/>
              <a:t> Erkenntnisse in den nächsten Tag mitnehmen</a:t>
            </a:r>
          </a:p>
          <a:p>
            <a:pPr>
              <a:defRPr/>
            </a:pPr>
            <a:endParaRPr lang="de-DE"/>
          </a:p>
        </p:txBody>
      </p:sp>
    </p:spTree>
    <p:extLst>
      <p:ext uri="{BB962C8B-B14F-4D97-AF65-F5344CB8AC3E}">
        <p14:creationId xmlns:p14="http://schemas.microsoft.com/office/powerpoint/2010/main" val="264832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a:t>Sich selbst und sein Befinden im Blick zu behalten ist wichtig. Um Fortschritte wahrzunehmen, aber auch um eine erneute Verschlechterung des Befindens frühzeitig zu erkennen und etwas für sich zu tun.</a:t>
            </a:r>
            <a:endParaRPr/>
          </a:p>
          <a:p>
            <a:pPr>
              <a:defRPr/>
            </a:pPr>
            <a:r>
              <a:rPr lang="de-DE"/>
              <a:t>Für den zurückliegenden Tag fällt es vielleicht noch leicht, einzuschätzen wie es mir ging. Wie mein Befinden am Dienstag vor 2 Wochen war? Man verliert sich schnell aus dem Auge – Aufschreiben hilft! </a:t>
            </a:r>
            <a:endParaRPr/>
          </a:p>
          <a:p>
            <a:pPr>
              <a:defRPr/>
            </a:pPr>
            <a:r>
              <a:rPr lang="de-DE"/>
              <a:t>Soviel zu den Punkten, die uns wichtig erscheinen, um das hier in der Reha Erreichte auch in Ihrem Alltag zuhause aufrecht zu erhalten und weiter auszubauen.</a:t>
            </a:r>
            <a:endParaRPr/>
          </a:p>
        </p:txBody>
      </p:sp>
    </p:spTree>
    <p:extLst>
      <p:ext uri="{BB962C8B-B14F-4D97-AF65-F5344CB8AC3E}">
        <p14:creationId xmlns:p14="http://schemas.microsoft.com/office/powerpoint/2010/main" val="1360178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endParaRPr/>
          </a:p>
        </p:txBody>
      </p:sp>
    </p:spTree>
    <p:extLst>
      <p:ext uri="{BB962C8B-B14F-4D97-AF65-F5344CB8AC3E}">
        <p14:creationId xmlns:p14="http://schemas.microsoft.com/office/powerpoint/2010/main" val="2502634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dirty="0"/>
              <a:t>Wir haben uns bemüht, genau diese Punkte bei dem DE-RENA Nachsorgeprogramm umzusetzen.</a:t>
            </a:r>
            <a:endParaRPr dirty="0"/>
          </a:p>
          <a:p>
            <a:pPr>
              <a:defRPr/>
            </a:pPr>
            <a:r>
              <a:rPr lang="de-DE" dirty="0"/>
              <a:t>Ich möchte Ihnen einen Überblick darüber geben, wie Sie die App beim Schritt in den Alltag unterstützen kann…</a:t>
            </a:r>
            <a:endParaRPr dirty="0"/>
          </a:p>
          <a:p>
            <a:pPr>
              <a:defRPr/>
            </a:pPr>
            <a:r>
              <a:rPr lang="de-DE" dirty="0"/>
              <a:t>Im Grunde ist die DE-RENA App ein </a:t>
            </a:r>
            <a:r>
              <a:rPr lang="de-DE" dirty="0" err="1"/>
              <a:t>Smartphonekalender</a:t>
            </a:r>
            <a:r>
              <a:rPr lang="de-DE" dirty="0"/>
              <a:t>, mit dem Sie nicht nur Ihre Tagesplanung erledigen können, sondern mit der Sie Ihren Tag auch bewerten können und Rückmeldungen zu diesen Bewertungen erhalten.</a:t>
            </a:r>
            <a:endParaRPr dirty="0"/>
          </a:p>
        </p:txBody>
      </p:sp>
    </p:spTree>
    <p:extLst>
      <p:ext uri="{BB962C8B-B14F-4D97-AF65-F5344CB8AC3E}">
        <p14:creationId xmlns:p14="http://schemas.microsoft.com/office/powerpoint/2010/main" val="2777586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a:t>Sie können in der DE-RENA App ihre persönlichen Lebensbereiche anlegen. die Sie zukünftig in Ihrer Alltagsplanung bewusst berücksichtigen möchten. ( also z.B. Familie, Arbeit, Freunde oder Sport.) </a:t>
            </a:r>
            <a:endParaRPr/>
          </a:p>
        </p:txBody>
      </p:sp>
    </p:spTree>
    <p:extLst>
      <p:ext uri="{BB962C8B-B14F-4D97-AF65-F5344CB8AC3E}">
        <p14:creationId xmlns:p14="http://schemas.microsoft.com/office/powerpoint/2010/main" val="817664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a:t>Sie können in der App ihren Lebensbereichen auch individuelle Vorsätze zuordnen. </a:t>
            </a:r>
            <a:endParaRPr/>
          </a:p>
          <a:p>
            <a:pPr>
              <a:defRPr/>
            </a:pPr>
            <a:r>
              <a:rPr lang="de-DE"/>
              <a:t>Z.B. für den Lebensbereich Familie: </a:t>
            </a:r>
            <a:r>
              <a:rPr lang="de-DE" i="1"/>
              <a:t>geduldiger sein </a:t>
            </a:r>
            <a:r>
              <a:rPr lang="de-DE"/>
              <a:t>oder in der Zeit mit der Familie </a:t>
            </a:r>
            <a:r>
              <a:rPr lang="de-DE" i="1"/>
              <a:t>ganz präsent sein mit meiner Aufmerksamkeit.</a:t>
            </a:r>
            <a:endParaRPr/>
          </a:p>
        </p:txBody>
      </p:sp>
    </p:spTree>
    <p:extLst>
      <p:ext uri="{BB962C8B-B14F-4D97-AF65-F5344CB8AC3E}">
        <p14:creationId xmlns:p14="http://schemas.microsoft.com/office/powerpoint/2010/main" val="3820643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a:t>Und Sie können Stolpersteine formulieren. </a:t>
            </a:r>
            <a:endParaRPr/>
          </a:p>
          <a:p>
            <a:pPr>
              <a:defRPr/>
            </a:pPr>
            <a:r>
              <a:rPr lang="de-DE"/>
              <a:t>Also Hindernisse, die auftreten könnten; die Ihnen bei der Umsetzung der gefassten Vorsätze in die Quere kommen könnten.  </a:t>
            </a:r>
            <a:endParaRPr/>
          </a:p>
          <a:p>
            <a:pPr>
              <a:defRPr/>
            </a:pPr>
            <a:r>
              <a:rPr lang="de-DE"/>
              <a:t>Und können im Vorfeld festlegen, wie Sie damit umgehen möchten. </a:t>
            </a:r>
            <a:endParaRPr/>
          </a:p>
          <a:p>
            <a:pPr>
              <a:defRPr/>
            </a:pPr>
            <a:r>
              <a:rPr lang="de-DE"/>
              <a:t>Was Sie sich vornehmen, um sie zu überwinden.</a:t>
            </a:r>
            <a:endParaRPr/>
          </a:p>
        </p:txBody>
      </p:sp>
    </p:spTree>
    <p:extLst>
      <p:ext uri="{BB962C8B-B14F-4D97-AF65-F5344CB8AC3E}">
        <p14:creationId xmlns:p14="http://schemas.microsoft.com/office/powerpoint/2010/main" val="2214804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a:t>Sie können auch Aktivitäten festhalten, die Sie im jeweiligen Lebensbereich einplanen und umsetzen möchten.</a:t>
            </a:r>
            <a:endParaRPr/>
          </a:p>
          <a:p>
            <a:pPr>
              <a:defRPr/>
            </a:pPr>
            <a:r>
              <a:rPr lang="de-DE"/>
              <a:t> Als Ideensammlung (z.B. für angenehmen Aktivitäten) oder auch als Merkliste für die Dinge, die noch zu erledigen anstehen.</a:t>
            </a:r>
            <a:endParaRPr/>
          </a:p>
          <a:p>
            <a:pPr>
              <a:defRPr/>
            </a:pPr>
            <a:endParaRPr lang="de-DE"/>
          </a:p>
        </p:txBody>
      </p:sp>
    </p:spTree>
    <p:extLst>
      <p:ext uri="{BB962C8B-B14F-4D97-AF65-F5344CB8AC3E}">
        <p14:creationId xmlns:p14="http://schemas.microsoft.com/office/powerpoint/2010/main" val="4255202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a:t>Mit diesen Lebensbereichen sollen Sie zunächst einmal eine exemplarische Woche (Musterwoche) planen, so wie Sie sich den Alltag nach der Reha vorstellen bzw. vornehmen.</a:t>
            </a:r>
            <a:endParaRPr/>
          </a:p>
          <a:p>
            <a:pPr>
              <a:defRPr/>
            </a:pPr>
            <a:r>
              <a:rPr lang="de-DE"/>
              <a:t>Sie legen dabei fest, wie viel Zeit Sie wann in der Woche für die jeweiligen Lebensbereiche vorsehen wollen. </a:t>
            </a:r>
            <a:endParaRPr/>
          </a:p>
          <a:p>
            <a:pPr>
              <a:defRPr/>
            </a:pPr>
            <a:endParaRPr lang="de-DE" i="1"/>
          </a:p>
          <a:p>
            <a:pPr>
              <a:defRPr/>
            </a:pPr>
            <a:r>
              <a:rPr lang="de-DE"/>
              <a:t>Sie erhalten dazu auch eine graphische Darstellung der Balance ihrer Lebensbereiche </a:t>
            </a:r>
            <a:endParaRPr/>
          </a:p>
          <a:p>
            <a:pPr>
              <a:defRPr/>
            </a:pPr>
            <a:r>
              <a:rPr lang="de-DE"/>
              <a:t>und können entscheiden, für welche Bereiche sie vielleicht noch mehr oder auch weniger Zeit einplanen wollen, </a:t>
            </a:r>
            <a:endParaRPr/>
          </a:p>
          <a:p>
            <a:pPr>
              <a:defRPr/>
            </a:pPr>
            <a:r>
              <a:rPr lang="de-DE"/>
              <a:t>um zu einer ausgewogenen und damit depressionsvorbeugenden Gewichtung zu kommen.</a:t>
            </a:r>
            <a:endParaRPr/>
          </a:p>
          <a:p>
            <a:pPr>
              <a:defRPr/>
            </a:pPr>
            <a:r>
              <a:rPr lang="de-DE"/>
              <a:t>Für die spätere Arbeit mit der App, Ihre tägliche Tagesplanung, stellt diese Einteilung dann den Sollwert für die Balance ihrer Lebensbereiche dar, </a:t>
            </a:r>
            <a:endParaRPr/>
          </a:p>
        </p:txBody>
      </p:sp>
    </p:spTree>
    <p:extLst>
      <p:ext uri="{BB962C8B-B14F-4D97-AF65-F5344CB8AC3E}">
        <p14:creationId xmlns:p14="http://schemas.microsoft.com/office/powerpoint/2010/main" val="2556945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xfrm>
            <a:off x="1128713" y="685800"/>
            <a:ext cx="4600575" cy="3429000"/>
          </a:xfrm>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a:t>Ihre Tagesplanung können Sie dann zusätzlich zum Kalender auch in einer übersichtlichen „ToDoListe“ einsehen.</a:t>
            </a:r>
            <a:endParaRPr/>
          </a:p>
        </p:txBody>
      </p:sp>
    </p:spTree>
    <p:extLst>
      <p:ext uri="{BB962C8B-B14F-4D97-AF65-F5344CB8AC3E}">
        <p14:creationId xmlns:p14="http://schemas.microsoft.com/office/powerpoint/2010/main" val="1608519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lnSpc>
                <a:spcPct val="80000"/>
              </a:lnSpc>
              <a:defRPr/>
            </a:pPr>
            <a:r>
              <a:rPr lang="de-DE" sz="800" dirty="0"/>
              <a:t>Die bisher klassische Nachsorgemaßnahmen (= PSY-RENA = psychosomatische Reha-Nachsorge) ist in Form von ambulanten Psychotherapiegruppen organisiert, die vom Ablauf her ein wenig den Therapiegruppen ähneln, die Sie sicherlich in ihrer Rehaklinik  kennengelernt haben. </a:t>
            </a:r>
            <a:endParaRPr dirty="0"/>
          </a:p>
          <a:p>
            <a:pPr>
              <a:lnSpc>
                <a:spcPct val="80000"/>
              </a:lnSpc>
              <a:defRPr/>
            </a:pPr>
            <a:r>
              <a:rPr lang="de-DE" sz="800" dirty="0"/>
              <a:t>Die Inhalte der Sitzungen fokussieren sich auf die Unterstützung bei der Umsetzung der Ziele, die Sie sich in der Reha für zu Hause vorgenommen haben. Die Gruppen stellen aufgrund dieser inhaltlichen Begrenzung </a:t>
            </a:r>
            <a:r>
              <a:rPr lang="de-DE" sz="800" u="sng" dirty="0"/>
              <a:t>keinen Ersatz für ambulante Psychotherapie</a:t>
            </a:r>
            <a:r>
              <a:rPr lang="de-DE" sz="800" dirty="0"/>
              <a:t> dar und können daher </a:t>
            </a:r>
            <a:r>
              <a:rPr lang="de-DE" sz="800" u="sng" dirty="0"/>
              <a:t>parallel zu ambulanter Therapie</a:t>
            </a:r>
            <a:r>
              <a:rPr lang="de-DE" sz="800" dirty="0"/>
              <a:t> in Anspruch genommen werden. </a:t>
            </a:r>
            <a:endParaRPr dirty="0"/>
          </a:p>
          <a:p>
            <a:pPr>
              <a:lnSpc>
                <a:spcPct val="80000"/>
              </a:lnSpc>
              <a:defRPr/>
            </a:pPr>
            <a:endParaRPr lang="de-DE" sz="800" dirty="0"/>
          </a:p>
          <a:p>
            <a:pPr>
              <a:lnSpc>
                <a:spcPct val="80000"/>
              </a:lnSpc>
              <a:defRPr/>
            </a:pPr>
            <a:r>
              <a:rPr lang="de-DE" sz="800" dirty="0"/>
              <a:t>Die Nachsorge läuft über 6 Monate, während derer jeweils 1x pro Woche eine Gruppensitzung (90 min) stattfindet.</a:t>
            </a:r>
            <a:endParaRPr dirty="0"/>
          </a:p>
          <a:p>
            <a:pPr>
              <a:lnSpc>
                <a:spcPct val="80000"/>
              </a:lnSpc>
              <a:defRPr/>
            </a:pPr>
            <a:endParaRPr lang="de-DE" sz="800" dirty="0"/>
          </a:p>
          <a:p>
            <a:pPr>
              <a:lnSpc>
                <a:spcPct val="80000"/>
              </a:lnSpc>
              <a:defRPr/>
            </a:pPr>
            <a:r>
              <a:rPr lang="de-DE" sz="800" dirty="0"/>
              <a:t>Eine Gruppentherapie hat natürlich Vorteile, die Sie ja vielleicht auch schon in den Gruppen hier in der Klinik bemerkt haben: </a:t>
            </a:r>
            <a:endParaRPr dirty="0"/>
          </a:p>
          <a:p>
            <a:pPr>
              <a:lnSpc>
                <a:spcPct val="80000"/>
              </a:lnSpc>
              <a:buFontTx/>
              <a:buChar char="•"/>
              <a:defRPr/>
            </a:pPr>
            <a:r>
              <a:rPr lang="de-DE" sz="800" dirty="0"/>
              <a:t>Die Teilnehmer können sich gegenseitig unterstützen, oft mehr Verständnis füreinander als im Alltag möglich.</a:t>
            </a:r>
            <a:endParaRPr dirty="0"/>
          </a:p>
          <a:p>
            <a:pPr>
              <a:lnSpc>
                <a:spcPct val="80000"/>
              </a:lnSpc>
              <a:buFontTx/>
              <a:buChar char="•"/>
              <a:defRPr/>
            </a:pPr>
            <a:r>
              <a:rPr lang="de-DE" sz="800" dirty="0"/>
              <a:t>Es ist ein Austausch möglich, auch wenn je nach Gruppe die Themen der einzelnen Teilnehmer sich natürlich unterscheiden können</a:t>
            </a:r>
            <a:endParaRPr dirty="0"/>
          </a:p>
          <a:p>
            <a:pPr>
              <a:lnSpc>
                <a:spcPct val="80000"/>
              </a:lnSpc>
              <a:buFontTx/>
              <a:buChar char="•"/>
              <a:defRPr/>
            </a:pPr>
            <a:r>
              <a:rPr lang="de-DE" sz="800" dirty="0"/>
              <a:t>Gemeinsamkeit ist, dass alle Teilnehmer eine Reha hinter sich haben und versuchen, die erlernten Fertigkeiten in den Alltag zu übertragen.</a:t>
            </a:r>
            <a:endParaRPr dirty="0"/>
          </a:p>
          <a:p>
            <a:pPr>
              <a:lnSpc>
                <a:spcPct val="80000"/>
              </a:lnSpc>
              <a:defRPr/>
            </a:pPr>
            <a:endParaRPr lang="de-DE" sz="800" dirty="0"/>
          </a:p>
          <a:p>
            <a:pPr>
              <a:lnSpc>
                <a:spcPct val="80000"/>
              </a:lnSpc>
              <a:defRPr/>
            </a:pPr>
            <a:r>
              <a:rPr lang="de-DE" sz="800" dirty="0"/>
              <a:t>Bei einem Termin pro Woche ist es natürlich wichtig, dass die Gruppe in einer Einrichtung bzw. Klinik nicht allzu weit von Ihrem Wohnort entfernt stattfindet. Die DRV definiert als max. zumutbare Entfernung eine Fahrtzeit von ca. 45-60 min.</a:t>
            </a:r>
            <a:endParaRPr dirty="0"/>
          </a:p>
          <a:p>
            <a:pPr>
              <a:lnSpc>
                <a:spcPct val="80000"/>
              </a:lnSpc>
              <a:defRPr/>
            </a:pPr>
            <a:r>
              <a:rPr lang="de-DE" sz="800" dirty="0"/>
              <a:t>Je nachdem, wo in Deutschland Sie genau wohnen, kann hier ein „Haken“ der Nachsorgegruppen liegen: Die Angebote sind deutschlandweit relativ ungleich verteilt. Auf der Internetseite, die wir hier und auf dem Handout eingeblendet haben, können Sie mit Angabe Ihrer PLZ herausfinden, ob bzw. wo es in der Nähe Ihres Wohnorts entsprechende Nachsorgegruppen gibt. Dort sind dann auch die Kontaktdaten der Einrichtungen angegeben, bei denen Sie sich informieren können, ob aktuell Plätze in den Gruppen frei sind.</a:t>
            </a:r>
            <a:endParaRPr dirty="0"/>
          </a:p>
          <a:p>
            <a:pPr>
              <a:lnSpc>
                <a:spcPct val="80000"/>
              </a:lnSpc>
              <a:defRPr/>
            </a:pPr>
            <a:r>
              <a:rPr lang="de-DE" sz="800" dirty="0"/>
              <a:t>Es ist wichtig, dass Sie dies frühzeitig herausfinden, da die Nachsorgemaßnahme noch vor Ihrer Entlassung aus der Klinik durch den Bezugstherapeuten beantragt werden muss! </a:t>
            </a:r>
            <a:endParaRPr dirty="0"/>
          </a:p>
          <a:p>
            <a:pPr>
              <a:lnSpc>
                <a:spcPct val="80000"/>
              </a:lnSpc>
              <a:defRPr/>
            </a:pPr>
            <a:endParaRPr lang="de-DE" sz="800" dirty="0"/>
          </a:p>
          <a:p>
            <a:pPr>
              <a:lnSpc>
                <a:spcPct val="80000"/>
              </a:lnSpc>
              <a:defRPr/>
            </a:pPr>
            <a:r>
              <a:rPr lang="de-DE" sz="800" dirty="0"/>
              <a:t>Abhängig von Ihrer Mobilität könnte es sein, dass die wöchentliche Anfahrtszeit zu den Gruppensitzungen für Sie eher gegen eine Teilnahme an einer solchen Gruppe spricht. Auch sollten Sie bedenken, ob es möglich ist, die wöchentlichen Termine (meist abends) in Ihre übrigen, alltäglichen Wochentermine zu integrieren. Wenn diese Punkte für Sie schwierig sind, spricht dies vielleicht eher für eine Teilnahme an der zweiten Art der Nachsorge, die wir im Folgenden vorstellen wollen.</a:t>
            </a:r>
            <a:endParaRPr dirty="0"/>
          </a:p>
        </p:txBody>
      </p:sp>
    </p:spTree>
    <p:extLst>
      <p:ext uri="{BB962C8B-B14F-4D97-AF65-F5344CB8AC3E}">
        <p14:creationId xmlns:p14="http://schemas.microsoft.com/office/powerpoint/2010/main" val="2630484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xfrm>
            <a:off x="1128713" y="685800"/>
            <a:ext cx="4600575" cy="3429000"/>
          </a:xfrm>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a:t>Ihre Tagesplanung können Sie dann zusätzlich zum Kalender auch in einer übersichtlichen „ToDoListe“ einsehen.</a:t>
            </a:r>
            <a:endParaRPr/>
          </a:p>
        </p:txBody>
      </p:sp>
    </p:spTree>
    <p:extLst>
      <p:ext uri="{BB962C8B-B14F-4D97-AF65-F5344CB8AC3E}">
        <p14:creationId xmlns:p14="http://schemas.microsoft.com/office/powerpoint/2010/main" val="357668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a:t>Über den Tag hinweg haben Sie dann die Möglichkeit, die bereits umgesetzten Zeitfenster zu bewerten:</a:t>
            </a:r>
            <a:endParaRPr/>
          </a:p>
          <a:p>
            <a:pPr>
              <a:buFontTx/>
              <a:buChar char="•"/>
              <a:defRPr/>
            </a:pPr>
            <a:r>
              <a:rPr lang="de-DE"/>
              <a:t>Habe ich es umgesetzt wie geplant?</a:t>
            </a:r>
            <a:endParaRPr/>
          </a:p>
          <a:p>
            <a:pPr>
              <a:buFontTx/>
              <a:buChar char="•"/>
              <a:defRPr/>
            </a:pPr>
            <a:r>
              <a:rPr lang="de-DE"/>
              <a:t>Wie war mein Befinden im zurückliegenden Zeitfenster?</a:t>
            </a:r>
            <a:endParaRPr/>
          </a:p>
          <a:p>
            <a:pPr>
              <a:buFontTx/>
              <a:buChar char="•"/>
              <a:defRPr/>
            </a:pPr>
            <a:r>
              <a:rPr lang="de-DE"/>
              <a:t>Wie gut ist es mir gelungen, meinen Vorsatz einzuhalten?</a:t>
            </a:r>
            <a:endParaRPr/>
          </a:p>
          <a:p>
            <a:pPr>
              <a:buFontTx/>
              <a:buChar char="•"/>
              <a:defRPr/>
            </a:pPr>
            <a:r>
              <a:rPr lang="de-DE"/>
              <a:t>Ist der erwartete Stolperstein aufgetreten?</a:t>
            </a:r>
            <a:endParaRPr/>
          </a:p>
          <a:p>
            <a:pPr>
              <a:buFontTx/>
              <a:buChar char="•"/>
              <a:defRPr/>
            </a:pPr>
            <a:r>
              <a:rPr lang="de-DE"/>
              <a:t>Und wenn ja: Wie gut ist es mir gelungen, mit diesem Hindernis umzugehen?</a:t>
            </a:r>
            <a:endParaRPr/>
          </a:p>
        </p:txBody>
      </p:sp>
    </p:spTree>
    <p:extLst>
      <p:ext uri="{BB962C8B-B14F-4D97-AF65-F5344CB8AC3E}">
        <p14:creationId xmlns:p14="http://schemas.microsoft.com/office/powerpoint/2010/main" val="2619031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a:t>Nach jeder Zeitfenster-Bewertung bekommen sie ein Feedback über die heute bereits umgesetzten Zeitfenster in Form eines Kreisdiagramms, das sich so über den Tag aufbaut und sich mit den umgesetzten Zeitfenstern füllt.</a:t>
            </a:r>
            <a:endParaRPr/>
          </a:p>
        </p:txBody>
      </p:sp>
    </p:spTree>
    <p:extLst>
      <p:ext uri="{BB962C8B-B14F-4D97-AF65-F5344CB8AC3E}">
        <p14:creationId xmlns:p14="http://schemas.microsoft.com/office/powerpoint/2010/main" val="1064510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a:t>Am Abend, bevor Sie die Planung für den folgenden Tag vornehmen, </a:t>
            </a:r>
            <a:endParaRPr/>
          </a:p>
          <a:p>
            <a:pPr>
              <a:defRPr/>
            </a:pPr>
            <a:r>
              <a:rPr lang="de-DE"/>
              <a:t>haben Sie nochmal Gelegenheit zu einer Gesamtbewertung des zurückliegenden Tages, </a:t>
            </a:r>
            <a:endParaRPr/>
          </a:p>
          <a:p>
            <a:pPr>
              <a:defRPr/>
            </a:pPr>
            <a:r>
              <a:rPr lang="de-DE"/>
              <a:t>aus der sie auch Schlüsse für Ihre weitere Planung ziehen sollen. </a:t>
            </a:r>
            <a:endParaRPr/>
          </a:p>
          <a:p>
            <a:pPr>
              <a:defRPr/>
            </a:pPr>
            <a:endParaRPr lang="de-DE"/>
          </a:p>
        </p:txBody>
      </p:sp>
    </p:spTree>
    <p:extLst>
      <p:ext uri="{BB962C8B-B14F-4D97-AF65-F5344CB8AC3E}">
        <p14:creationId xmlns:p14="http://schemas.microsoft.com/office/powerpoint/2010/main" val="349049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a:t>Alle 2 Wochen werden Sie über die App aufgefordert, einen Depressionsfragebogen auszufüllen. </a:t>
            </a:r>
            <a:endParaRPr/>
          </a:p>
          <a:p>
            <a:pPr>
              <a:defRPr/>
            </a:pPr>
            <a:r>
              <a:rPr lang="de-DE"/>
              <a:t>Er besteht aus 9 kurzen Fragen, dauert ca. 2 min.</a:t>
            </a:r>
            <a:endParaRPr/>
          </a:p>
          <a:p>
            <a:pPr>
              <a:defRPr/>
            </a:pPr>
            <a:endParaRPr lang="de-DE"/>
          </a:p>
        </p:txBody>
      </p:sp>
    </p:spTree>
    <p:extLst>
      <p:ext uri="{BB962C8B-B14F-4D97-AF65-F5344CB8AC3E}">
        <p14:creationId xmlns:p14="http://schemas.microsoft.com/office/powerpoint/2010/main" val="108267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lnSpc>
                <a:spcPct val="90000"/>
              </a:lnSpc>
              <a:defRPr/>
            </a:pPr>
            <a:r>
              <a:rPr lang="de-DE"/>
              <a:t>Der Verlauf der bisherigen Werte, wird Ihnen – und auch Ihrem betreuenden Coach in der Klinik – rückgemeldet. Hier sehen Sie Graphiken, die das Befinden und den verlauf der Werte im Depressionsfragebogen darstellen…</a:t>
            </a:r>
            <a:endParaRPr/>
          </a:p>
          <a:p>
            <a:pPr>
              <a:lnSpc>
                <a:spcPct val="90000"/>
              </a:lnSpc>
              <a:defRPr/>
            </a:pPr>
            <a:endParaRPr lang="de-DE"/>
          </a:p>
          <a:p>
            <a:pPr>
              <a:lnSpc>
                <a:spcPct val="90000"/>
              </a:lnSpc>
              <a:defRPr/>
            </a:pPr>
            <a:r>
              <a:rPr lang="de-DE" i="1"/>
              <a:t>Grafik Wechsel</a:t>
            </a:r>
            <a:endParaRPr/>
          </a:p>
          <a:p>
            <a:pPr>
              <a:lnSpc>
                <a:spcPct val="90000"/>
              </a:lnSpc>
              <a:defRPr/>
            </a:pPr>
            <a:endParaRPr lang="de-DE"/>
          </a:p>
          <a:p>
            <a:pPr>
              <a:lnSpc>
                <a:spcPct val="90000"/>
              </a:lnSpc>
              <a:defRPr/>
            </a:pPr>
            <a:r>
              <a:rPr lang="de-DE"/>
              <a:t>Sie – und auch Ihr Coach - können sich auch weitere Verläufe anzeigen lassen:</a:t>
            </a:r>
            <a:endParaRPr/>
          </a:p>
          <a:p>
            <a:pPr>
              <a:lnSpc>
                <a:spcPct val="90000"/>
              </a:lnSpc>
              <a:buFontTx/>
              <a:buChar char="•"/>
              <a:defRPr/>
            </a:pPr>
            <a:r>
              <a:rPr lang="de-DE"/>
              <a:t>Wie hat sich das Tagesbefinden über die zurückliegenden Tage und Wochen entwickelt?</a:t>
            </a:r>
            <a:endParaRPr/>
          </a:p>
          <a:p>
            <a:pPr>
              <a:lnSpc>
                <a:spcPct val="90000"/>
              </a:lnSpc>
              <a:buFontTx/>
              <a:buChar char="•"/>
              <a:defRPr/>
            </a:pPr>
            <a:r>
              <a:rPr lang="de-DE"/>
              <a:t>Wie hat sich mein Befinden in einzelnen Lebensbereichen gemacht?</a:t>
            </a:r>
            <a:endParaRPr/>
          </a:p>
          <a:p>
            <a:pPr>
              <a:lnSpc>
                <a:spcPct val="90000"/>
              </a:lnSpc>
              <a:buFontTx/>
              <a:buChar char="•"/>
              <a:defRPr/>
            </a:pPr>
            <a:r>
              <a:rPr lang="de-DE"/>
              <a:t>In welchen Lebensbereichen ist das Befinden gut? In welchen fühle ich mich nicht gut? </a:t>
            </a:r>
            <a:endParaRPr/>
          </a:p>
          <a:p>
            <a:pPr>
              <a:lnSpc>
                <a:spcPct val="90000"/>
              </a:lnSpc>
              <a:buFontTx/>
              <a:buChar char="•"/>
              <a:defRPr/>
            </a:pPr>
            <a:r>
              <a:rPr lang="de-DE"/>
              <a:t>Wie komme ich mit der Umsetzung meiner Vorsätze voran? Was klappt schon gut, wo fällt die Umsetzung noch schwer?</a:t>
            </a:r>
            <a:br>
              <a:rPr lang="de-DE"/>
            </a:br>
            <a:endParaRPr lang="de-DE"/>
          </a:p>
          <a:p>
            <a:pPr>
              <a:lnSpc>
                <a:spcPct val="90000"/>
              </a:lnSpc>
              <a:defRPr/>
            </a:pPr>
            <a:r>
              <a:rPr lang="de-DE"/>
              <a:t>Sie bekommen also gezielte Rückmeldungen, wo Sie gerade stehen, </a:t>
            </a:r>
            <a:endParaRPr/>
          </a:p>
          <a:p>
            <a:pPr>
              <a:lnSpc>
                <a:spcPct val="90000"/>
              </a:lnSpc>
              <a:defRPr/>
            </a:pPr>
            <a:r>
              <a:rPr lang="de-DE"/>
              <a:t>Sehen Ihre Fortschritte und werden auf Schwierigkeiten hingewiesen.</a:t>
            </a:r>
            <a:endParaRPr/>
          </a:p>
          <a:p>
            <a:pPr>
              <a:lnSpc>
                <a:spcPct val="90000"/>
              </a:lnSpc>
              <a:defRPr/>
            </a:pPr>
            <a:r>
              <a:rPr lang="de-DE"/>
              <a:t>Sie behalten sich selbst und Ihr Verhalten im Blick! Und können bei Bedarf schnell gegensteuern, um wieder auf Kurs zu kommen, dazu ggf. auch die Unterstützung durch Ihren Coach annehmen. </a:t>
            </a:r>
            <a:endParaRPr/>
          </a:p>
          <a:p>
            <a:pPr>
              <a:lnSpc>
                <a:spcPct val="90000"/>
              </a:lnSpc>
              <a:defRPr/>
            </a:pPr>
            <a:endParaRPr lang="de-DE"/>
          </a:p>
          <a:p>
            <a:pPr>
              <a:lnSpc>
                <a:spcPct val="90000"/>
              </a:lnSpc>
              <a:defRPr/>
            </a:pPr>
            <a:endParaRPr lang="de-DE"/>
          </a:p>
        </p:txBody>
      </p:sp>
    </p:spTree>
    <p:extLst>
      <p:ext uri="{BB962C8B-B14F-4D97-AF65-F5344CB8AC3E}">
        <p14:creationId xmlns:p14="http://schemas.microsoft.com/office/powerpoint/2010/main" val="6312844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a:t>… und dies ist eine Graphik, die Musterwoche und tatsächliche Verteilung der Lebensbereiche ins Verhältnis setzt, also Soll und Ist vergleicht.</a:t>
            </a:r>
            <a:endParaRPr/>
          </a:p>
          <a:p>
            <a:pPr>
              <a:defRPr/>
            </a:pPr>
            <a:endParaRPr lang="de-DE"/>
          </a:p>
        </p:txBody>
      </p:sp>
    </p:spTree>
    <p:extLst>
      <p:ext uri="{BB962C8B-B14F-4D97-AF65-F5344CB8AC3E}">
        <p14:creationId xmlns:p14="http://schemas.microsoft.com/office/powerpoint/2010/main" val="84461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dirty="0"/>
              <a:t>Durch Ihre Eingaben und die Verläufe erfährt Ihr Coach, wo Sie in der Nachsorge gerade stehen.</a:t>
            </a:r>
            <a:endParaRPr dirty="0"/>
          </a:p>
          <a:p>
            <a:pPr>
              <a:defRPr/>
            </a:pPr>
            <a:r>
              <a:rPr lang="de-DE" dirty="0"/>
              <a:t>In telefonischen Kontakten kann er auf auffällige Verläufe reagieren und mögliche Schwierigkeiten, aber auch Fortschritte, mit Ihnen besprechen. </a:t>
            </a:r>
            <a:endParaRPr dirty="0"/>
          </a:p>
          <a:p>
            <a:pPr>
              <a:defRPr/>
            </a:pPr>
            <a:r>
              <a:rPr lang="de-DE" dirty="0"/>
              <a:t>Und das mit dem Blick auf Ihre individuellen Verlaufswerte, die ein gezieltes Coaching ermöglichen. </a:t>
            </a:r>
            <a:endParaRPr dirty="0"/>
          </a:p>
          <a:p>
            <a:pPr>
              <a:defRPr/>
            </a:pPr>
            <a:r>
              <a:rPr lang="de-DE" b="1" dirty="0"/>
              <a:t>Wichtig</a:t>
            </a:r>
            <a:r>
              <a:rPr lang="de-DE" dirty="0"/>
              <a:t>: </a:t>
            </a:r>
            <a:r>
              <a:rPr lang="de-DE" b="1" dirty="0"/>
              <a:t>Die App und Ihr Coach können – und sollen - eine ambulante psychotherapeutische oder fachärztliche Betreuung nicht ersetzen, </a:t>
            </a:r>
            <a:r>
              <a:rPr lang="de-DE" dirty="0"/>
              <a:t>auch wenn eine Nutzung der App natürlich auch möglich ist, wenn Sie keine ambulante Psychotherapie machen! </a:t>
            </a:r>
            <a:endParaRPr dirty="0"/>
          </a:p>
          <a:p>
            <a:pPr>
              <a:defRPr/>
            </a:pPr>
            <a:r>
              <a:rPr lang="de-DE" dirty="0"/>
              <a:t>Natürlich bemüht sich Ihr Coach, auf auffällige Verläufe zu reagieren und Sie zu kontaktieren. Wir </a:t>
            </a:r>
            <a:r>
              <a:rPr lang="de-DE" b="1" dirty="0"/>
              <a:t>können eine umgehende Reaktion aber nicht garantieren.</a:t>
            </a:r>
            <a:endParaRPr lang="de-DE" dirty="0"/>
          </a:p>
          <a:p>
            <a:pPr>
              <a:defRPr/>
            </a:pPr>
            <a:r>
              <a:rPr lang="de-DE" dirty="0"/>
              <a:t>Ihr ambulanter Therapeut oder Arzt vor Ort bleibt erster Ansprechpartner und ist als solcher unersetzlich!</a:t>
            </a:r>
            <a:endParaRPr dirty="0"/>
          </a:p>
        </p:txBody>
      </p:sp>
    </p:spTree>
    <p:extLst>
      <p:ext uri="{BB962C8B-B14F-4D97-AF65-F5344CB8AC3E}">
        <p14:creationId xmlns:p14="http://schemas.microsoft.com/office/powerpoint/2010/main" val="25360846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lnSpc>
                <a:spcPct val="80000"/>
              </a:lnSpc>
              <a:defRPr/>
            </a:pPr>
            <a:r>
              <a:rPr lang="de-DE" sz="800"/>
              <a:t>-Aufbauend die Testpunkte einblenden-</a:t>
            </a:r>
            <a:endParaRPr/>
          </a:p>
          <a:p>
            <a:pPr>
              <a:lnSpc>
                <a:spcPct val="80000"/>
              </a:lnSpc>
              <a:defRPr/>
            </a:pPr>
            <a:r>
              <a:rPr lang="de-DE" sz="800"/>
              <a:t>Aktuell untersuchen wir, in einer von der Deutschen Rentenversicherung geförderten Studie, das von uns entwickelte DE-RENA Nachsorgeprogramm.</a:t>
            </a:r>
            <a:endParaRPr/>
          </a:p>
          <a:p>
            <a:pPr>
              <a:lnSpc>
                <a:spcPct val="80000"/>
              </a:lnSpc>
              <a:defRPr/>
            </a:pPr>
            <a:r>
              <a:rPr lang="de-DE" sz="800"/>
              <a:t>Wenn wir Ihr Interesse an der DE-RENA Nachsorge und Teilnahme an dieser Studie geweckt haben, können Sie die App – noch hier in der Klinik – für einige Tage ausprobieren und nutzen. Wir werden Ihnen zeigen, wie Sie die App auf ihrem Smartphone installieren, so dass Sie sich selbst ein Bild davon machen können, ob diese Form der Nachsorge eine Unterstützung für Sie sein könnte.</a:t>
            </a:r>
            <a:endParaRPr/>
          </a:p>
          <a:p>
            <a:pPr>
              <a:lnSpc>
                <a:spcPct val="80000"/>
              </a:lnSpc>
              <a:defRPr/>
            </a:pPr>
            <a:r>
              <a:rPr lang="de-DE" sz="800"/>
              <a:t>Hinweisen: Nur Android… - falls Sie I-Phone nutzen – haben Sie vllt. dennoch Zugang, z.B. altes Handy…?</a:t>
            </a:r>
            <a:endParaRPr/>
          </a:p>
          <a:p>
            <a:pPr>
              <a:lnSpc>
                <a:spcPct val="80000"/>
              </a:lnSpc>
              <a:defRPr/>
            </a:pPr>
            <a:endParaRPr lang="de-DE" sz="800"/>
          </a:p>
          <a:p>
            <a:pPr>
              <a:lnSpc>
                <a:spcPct val="80000"/>
              </a:lnSpc>
              <a:defRPr/>
            </a:pPr>
            <a:r>
              <a:rPr lang="de-DE" sz="800"/>
              <a:t>Wir bieten Ihnen an, dass wir uns nach der Erprobung nochmals zusammen setzen und aufgekommene Fragen klären. </a:t>
            </a:r>
            <a:endParaRPr/>
          </a:p>
          <a:p>
            <a:pPr>
              <a:lnSpc>
                <a:spcPct val="80000"/>
              </a:lnSpc>
              <a:defRPr/>
            </a:pPr>
            <a:r>
              <a:rPr lang="de-DE" sz="800"/>
              <a:t>Wenn Sie sich für die Probenutzung entscheiden, legen Sie sich nicht für die spätere Teilnahme fest. Diese ist vollkommen freiwillig, Sie selbst entscheiden am Ende Ihrer Behandlung, ob Sie DE-RENA, eine der bestehenden klassischen Nachsorgegruppe oder keines der Nachsorgeangebote nutzen möchten.</a:t>
            </a:r>
            <a:endParaRPr/>
          </a:p>
          <a:p>
            <a:pPr>
              <a:lnSpc>
                <a:spcPct val="80000"/>
              </a:lnSpc>
              <a:defRPr/>
            </a:pPr>
            <a:r>
              <a:rPr lang="de-DE" sz="800"/>
              <a:t>Sie können die Teilnahme an DE-RENA jederzeit ohne Angabe von Gründen beenden, sollten dies dann aber bitte Ihrem Coach mitteilen.</a:t>
            </a:r>
            <a:endParaRPr/>
          </a:p>
          <a:p>
            <a:pPr>
              <a:lnSpc>
                <a:spcPct val="80000"/>
              </a:lnSpc>
              <a:defRPr/>
            </a:pPr>
            <a:endParaRPr lang="de-DE" sz="800"/>
          </a:p>
          <a:p>
            <a:pPr>
              <a:lnSpc>
                <a:spcPct val="80000"/>
              </a:lnSpc>
              <a:defRPr/>
            </a:pPr>
            <a:r>
              <a:rPr lang="de-DE" sz="800"/>
              <a:t>Wenn Sie sich für die Teilnahme entscheiden, werden wir Sie bitten – zu Beginn und am Ende der Nachsore - einige Fragebögen auszufüllen. Wir sind an Ihrer Einschätzung der DE-RENA Nachsorge interessiert und wollen ihre Wirksamkeit überprüfen. </a:t>
            </a:r>
            <a:endParaRPr/>
          </a:p>
          <a:p>
            <a:pPr>
              <a:lnSpc>
                <a:spcPct val="80000"/>
              </a:lnSpc>
              <a:defRPr/>
            </a:pPr>
            <a:endParaRPr lang="de-DE" sz="800"/>
          </a:p>
          <a:p>
            <a:pPr>
              <a:lnSpc>
                <a:spcPct val="80000"/>
              </a:lnSpc>
              <a:defRPr/>
            </a:pPr>
            <a:r>
              <a:rPr lang="de-DE" sz="800"/>
              <a:t>Ein wichtiger Punkt noch: der Datenschutz.</a:t>
            </a:r>
            <a:endParaRPr/>
          </a:p>
          <a:p>
            <a:pPr>
              <a:lnSpc>
                <a:spcPct val="80000"/>
              </a:lnSpc>
              <a:defRPr/>
            </a:pPr>
            <a:r>
              <a:rPr lang="de-DE" sz="800"/>
              <a:t>Dieser ist gewährleistet. Die App ist ein zertifiziertes Medizinprodukt. Weder auf ihrem Smartphone noch auf dem Server werden bei der App-Nutzung personenbezogene Daten gespeichert. Die Datenschutzbeauftragte der Deutschen Rentenversicherung und die Ethikkommission der Landesärztekammer haben die Datenschutzaspekte sehr genau geprüft und die Unbedenklichkeit bescheinigt. Wir haben alle relevanten Punkte zum Thema Datenschutz schriftlich für Sie zusammengestellt und bieten Ihnen gerne die Gelegenheit alle offene Fragen zu erläutern.</a:t>
            </a:r>
            <a:endParaRPr/>
          </a:p>
          <a:p>
            <a:pPr>
              <a:lnSpc>
                <a:spcPct val="80000"/>
              </a:lnSpc>
              <a:defRPr/>
            </a:pPr>
            <a:endParaRPr lang="de-DE" sz="800"/>
          </a:p>
          <a:p>
            <a:pPr>
              <a:lnSpc>
                <a:spcPct val="80000"/>
              </a:lnSpc>
              <a:defRPr/>
            </a:pPr>
            <a:r>
              <a:rPr lang="de-DE" sz="800" b="1"/>
              <a:t>Sie können sich jetzt aber erst einmal selbst zu PSY-RENA informieren (wo gibt es eine Gruppe? (Wann) Gibt es einen Platz?) und auch die App ausprobieren und sich dann entscheiden… </a:t>
            </a:r>
            <a:endParaRPr lang="de-DE" sz="800"/>
          </a:p>
          <a:p>
            <a:pPr>
              <a:lnSpc>
                <a:spcPct val="80000"/>
              </a:lnSpc>
              <a:defRPr/>
            </a:pPr>
            <a:endParaRPr lang="de-DE" sz="800"/>
          </a:p>
          <a:p>
            <a:pPr>
              <a:lnSpc>
                <a:spcPct val="80000"/>
              </a:lnSpc>
              <a:defRPr/>
            </a:pPr>
            <a:r>
              <a:rPr lang="de-DE" sz="800" u="sng"/>
              <a:t>Nachfragen, wer Interesse an mehr Infos und Erprobung der App hat.</a:t>
            </a:r>
            <a:r>
              <a:rPr lang="de-DE" sz="800"/>
              <a:t> </a:t>
            </a:r>
            <a:r>
              <a:rPr lang="de-DE" sz="800" u="sng"/>
              <a:t>Notieren der Namen.</a:t>
            </a:r>
            <a:r>
              <a:rPr lang="de-DE" sz="800"/>
              <a:t> Die 2. Veranstaltung wird dann automatisch in Ihrem Plan auftauchen.</a:t>
            </a:r>
            <a:endParaRPr/>
          </a:p>
          <a:p>
            <a:pPr>
              <a:lnSpc>
                <a:spcPct val="80000"/>
              </a:lnSpc>
              <a:defRPr/>
            </a:pPr>
            <a:r>
              <a:rPr lang="de-DE" sz="800"/>
              <a:t>An dem 2. Termin werden wir genauer erklären, wie die App funktioniert und wie Sie das, was Sie auf den Arbeitsblättern erarbeitet haben, in die App einspeisen. Dann erhalten Sie einen Zugangscode, mit dem Sie die App für einige Tage im Klinikalltag ausprobieren und entscheiden können, ob Sie sie nach Entlassung weiternutzen wollen.</a:t>
            </a:r>
          </a:p>
          <a:p>
            <a:pPr>
              <a:lnSpc>
                <a:spcPct val="80000"/>
              </a:lnSpc>
              <a:defRPr/>
            </a:pPr>
            <a:endParaRPr lang="de-DE" sz="800"/>
          </a:p>
          <a:p>
            <a:pPr>
              <a:lnSpc>
                <a:spcPct val="80000"/>
              </a:lnSpc>
              <a:defRPr/>
            </a:pPr>
            <a:r>
              <a:rPr lang="de-DE" sz="800"/>
              <a:t>Wir geben Ihnen (wenn Sie sich für die App interessieren) jetzt schon viel Material mit, nicht erschrecken! Wenn Sie sich überlegen, an der Studie teilzunehmen, können Sie sich die Informationsmaterialien schon einmal durchlesen, in denen Sie viele Details zum Ablauf etc. erfahren können. Bei Fragen können wir diese gern nächstes Mal besprechen. </a:t>
            </a:r>
            <a:endParaRPr/>
          </a:p>
          <a:p>
            <a:pPr>
              <a:lnSpc>
                <a:spcPct val="80000"/>
              </a:lnSpc>
              <a:defRPr/>
            </a:pPr>
            <a:r>
              <a:rPr lang="de-DE" sz="800"/>
              <a:t>Es wäre gut, wenn Sie die beigefügten Arbeitsblätter bis zur 2. Schulung ausfüllen könnten, da diese eine gute Vorbereitung auf die Arbeit mit der App sind (gleiches Prinzip/System) und Ihnen den Umgang damit erleichtern können.</a:t>
            </a:r>
            <a:endParaRPr/>
          </a:p>
          <a:p>
            <a:pPr>
              <a:lnSpc>
                <a:spcPct val="80000"/>
              </a:lnSpc>
              <a:defRPr/>
            </a:pPr>
            <a:endParaRPr lang="de-DE" sz="800"/>
          </a:p>
          <a:p>
            <a:pPr>
              <a:lnSpc>
                <a:spcPct val="80000"/>
              </a:lnSpc>
              <a:defRPr/>
            </a:pPr>
            <a:r>
              <a:rPr lang="de-DE" sz="800"/>
              <a:t>Wer sich später noch entscheidet, dass er doch mehr Infos zur App haben möchte, ist es auch nach dieser Veranstaltung noch möglich, an der 2. Sitzung teilzunehmen. Bitte wenden Sie sich dann an Ihren BZT oder die Co-Therapeuten, damit diese uns Bescheid geben können.</a:t>
            </a:r>
            <a:endParaRPr/>
          </a:p>
          <a:p>
            <a:pPr>
              <a:lnSpc>
                <a:spcPct val="80000"/>
              </a:lnSpc>
              <a:defRPr/>
            </a:pPr>
            <a:endParaRPr lang="de-DE" sz="800"/>
          </a:p>
        </p:txBody>
      </p:sp>
    </p:spTree>
    <p:extLst>
      <p:ext uri="{BB962C8B-B14F-4D97-AF65-F5344CB8AC3E}">
        <p14:creationId xmlns:p14="http://schemas.microsoft.com/office/powerpoint/2010/main" val="809093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dirty="0"/>
              <a:t>Neben der klassischen Gruppennachsorge gibt es auch Tele-REHA-Nachsorgeangebote. Ich möchte Ihnen DE-RENA (das steht für Depressions-Reha-Nachsorge) genauer vorstellen.</a:t>
            </a:r>
            <a:endParaRPr dirty="0"/>
          </a:p>
          <a:p>
            <a:pPr>
              <a:defRPr/>
            </a:pPr>
            <a:endParaRPr lang="de-DE" dirty="0"/>
          </a:p>
          <a:p>
            <a:pPr>
              <a:defRPr/>
            </a:pPr>
            <a:r>
              <a:rPr lang="de-DE" dirty="0"/>
              <a:t>DE-RENA ist ein Nachsorgeangebot mit einer Smartphone-App. Unterstützt durch telefonische Kontakte mit einem Therapeuten soll die App Ihnen helfen, die in der Reha entwickelten Vorsätze im Alltag umzusetzen und nach der Entlassung aus der Klinik in der Balance zu bleiben. </a:t>
            </a:r>
            <a:endParaRPr dirty="0"/>
          </a:p>
          <a:p>
            <a:pPr>
              <a:defRPr/>
            </a:pPr>
            <a:endParaRPr lang="de-DE" dirty="0"/>
          </a:p>
          <a:p>
            <a:pPr>
              <a:defRPr/>
            </a:pPr>
            <a:r>
              <a:rPr lang="de-DE" dirty="0"/>
              <a:t>DE-RENA ist ein recht neu entwickeltes Alternativangebot zum bestehenden Gruppen-Nachsorgeangebot. DE-RENA wurde in </a:t>
            </a:r>
            <a:r>
              <a:rPr lang="de-DE" dirty="0" err="1"/>
              <a:t>eier</a:t>
            </a:r>
            <a:r>
              <a:rPr lang="de-DE" dirty="0"/>
              <a:t> von der Deutschen Rentenversicherung geförderten Studie untersucht. Und es zeigte Sich, dass die Teilnehmer ihre in der Reha erreichten Therapieerfolge über die 6-monatige Nachsorgephase aufrecht erhalten konnten, ja sogar weiter ausbauen konnten. </a:t>
            </a:r>
          </a:p>
        </p:txBody>
      </p:sp>
    </p:spTree>
    <p:extLst>
      <p:ext uri="{BB962C8B-B14F-4D97-AF65-F5344CB8AC3E}">
        <p14:creationId xmlns:p14="http://schemas.microsoft.com/office/powerpoint/2010/main" val="2383281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dirty="0"/>
              <a:t>Aber bevor ich Ihnen das DE-RENA-Nachsorgeangebot genauer vorstelle, möchte ich mit Ihnen darüber sprechen, was für die Umsetzung und Aufrechterhaltung ihrer Verhaltensänderungen im Alltag wichtig ist…</a:t>
            </a:r>
            <a:endParaRPr dirty="0"/>
          </a:p>
          <a:p>
            <a:pPr>
              <a:defRPr/>
            </a:pPr>
            <a:endParaRPr lang="de-DE" dirty="0"/>
          </a:p>
          <a:p>
            <a:pPr>
              <a:defRPr/>
            </a:pPr>
            <a:r>
              <a:rPr lang="de-DE" dirty="0"/>
              <a:t>______________</a:t>
            </a:r>
          </a:p>
          <a:p>
            <a:pPr>
              <a:defRPr/>
            </a:pPr>
            <a:r>
              <a:rPr lang="de-DE" dirty="0"/>
              <a:t>Bild von &lt;a </a:t>
            </a:r>
            <a:r>
              <a:rPr lang="de-DE" dirty="0" err="1"/>
              <a:t>href</a:t>
            </a:r>
            <a:r>
              <a:rPr lang="de-DE" dirty="0"/>
              <a:t>="https://pixabay.com/de/</a:t>
            </a:r>
            <a:r>
              <a:rPr lang="de-DE" dirty="0" err="1"/>
              <a:t>users</a:t>
            </a:r>
            <a:r>
              <a:rPr lang="de-DE" dirty="0"/>
              <a:t>/robfoto-2051168/?</a:t>
            </a:r>
            <a:r>
              <a:rPr lang="de-DE" dirty="0" err="1"/>
              <a:t>utm_source</a:t>
            </a:r>
            <a:r>
              <a:rPr lang="de-DE" dirty="0"/>
              <a:t>=</a:t>
            </a:r>
            <a:r>
              <a:rPr lang="de-DE" dirty="0" err="1"/>
              <a:t>link-attribution&amp;amp;utm_medium</a:t>
            </a:r>
            <a:r>
              <a:rPr lang="de-DE" dirty="0"/>
              <a:t>=</a:t>
            </a:r>
            <a:r>
              <a:rPr lang="de-DE" dirty="0" err="1"/>
              <a:t>referral&amp;amp;utm_campaign</a:t>
            </a:r>
            <a:r>
              <a:rPr lang="de-DE" dirty="0"/>
              <a:t>=</a:t>
            </a:r>
            <a:r>
              <a:rPr lang="de-DE" dirty="0" err="1"/>
              <a:t>image&amp;amp;utm_content</a:t>
            </a:r>
            <a:r>
              <a:rPr lang="de-DE" dirty="0"/>
              <a:t>=1205888"&gt;Robert Fotograf&lt;/a&gt; auf &lt;a </a:t>
            </a:r>
            <a:r>
              <a:rPr lang="de-DE" dirty="0" err="1"/>
              <a:t>href</a:t>
            </a:r>
            <a:r>
              <a:rPr lang="de-DE" dirty="0"/>
              <a:t>="https://pixabay.com/de/?</a:t>
            </a:r>
            <a:r>
              <a:rPr lang="de-DE" dirty="0" err="1"/>
              <a:t>utm_source</a:t>
            </a:r>
            <a:r>
              <a:rPr lang="de-DE" dirty="0"/>
              <a:t>=</a:t>
            </a:r>
            <a:r>
              <a:rPr lang="de-DE" dirty="0" err="1"/>
              <a:t>link-attribution&amp;amp;utm_medium</a:t>
            </a:r>
            <a:r>
              <a:rPr lang="de-DE" dirty="0"/>
              <a:t>=</a:t>
            </a:r>
            <a:r>
              <a:rPr lang="de-DE" dirty="0" err="1"/>
              <a:t>referral&amp;amp;utm_campaign</a:t>
            </a:r>
            <a:r>
              <a:rPr lang="de-DE" dirty="0"/>
              <a:t>=</a:t>
            </a:r>
            <a:r>
              <a:rPr lang="de-DE" dirty="0" err="1"/>
              <a:t>image&amp;amp;utm_content</a:t>
            </a:r>
            <a:r>
              <a:rPr lang="de-DE" dirty="0"/>
              <a:t>=1205888"&gt;</a:t>
            </a:r>
            <a:r>
              <a:rPr lang="de-DE" dirty="0" err="1"/>
              <a:t>Pixabay</a:t>
            </a:r>
            <a:r>
              <a:rPr lang="de-DE" dirty="0"/>
              <a:t>&lt;/a&gt;</a:t>
            </a:r>
          </a:p>
        </p:txBody>
      </p:sp>
    </p:spTree>
    <p:extLst>
      <p:ext uri="{BB962C8B-B14F-4D97-AF65-F5344CB8AC3E}">
        <p14:creationId xmlns:p14="http://schemas.microsoft.com/office/powerpoint/2010/main" val="133294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a:t>Zu unserem Leben gehören verschiedene Bereiche, z.B. Arbeit, Familie, Freizeit, Sport, …. </a:t>
            </a:r>
            <a:endParaRPr/>
          </a:p>
          <a:p>
            <a:pPr>
              <a:defRPr/>
            </a:pPr>
            <a:r>
              <a:rPr lang="de-DE"/>
              <a:t>Dabei sind für Jeden andere Lebensbereiche wichtig. Und auch, welches Verhältnis dieser Bereiche zueinander für Sie passt, damit Sie sich wohlfühlen, ist individuell verschieden.</a:t>
            </a:r>
            <a:endParaRPr/>
          </a:p>
          <a:p>
            <a:pPr>
              <a:defRPr/>
            </a:pPr>
            <a:r>
              <a:rPr lang="de-DE"/>
              <a:t>Wenn aber ein Lebensbereich so viel Platz einnimmt, dass die anderen zu kurz kommen, dann geht es uns nicht gut. </a:t>
            </a:r>
            <a:endParaRPr/>
          </a:p>
          <a:p>
            <a:pPr>
              <a:defRPr/>
            </a:pPr>
            <a:r>
              <a:rPr lang="de-DE"/>
              <a:t>Man könnte auch sagen: Wir kommen „aus der Balance“.</a:t>
            </a:r>
            <a:endParaRPr/>
          </a:p>
          <a:p>
            <a:pPr>
              <a:defRPr/>
            </a:pPr>
            <a:r>
              <a:rPr lang="de-DE"/>
              <a:t>Manche Patienten berichten, dass sie wichtige Lebensbereiche in der Depression vernachlässigt haben, dass sie aus dem Blick gerieten. </a:t>
            </a:r>
            <a:endParaRPr/>
          </a:p>
          <a:p>
            <a:pPr>
              <a:defRPr/>
            </a:pPr>
            <a:r>
              <a:rPr lang="de-DE"/>
              <a:t>Die Balance im Blick zu behalten ist wichtig:</a:t>
            </a:r>
            <a:endParaRPr/>
          </a:p>
          <a:p>
            <a:pPr>
              <a:defRPr/>
            </a:pPr>
            <a:r>
              <a:rPr lang="de-DE"/>
              <a:t>Was sind meine persönlichen Lebensbereiche?</a:t>
            </a:r>
            <a:endParaRPr/>
          </a:p>
          <a:p>
            <a:pPr>
              <a:defRPr/>
            </a:pPr>
            <a:r>
              <a:rPr lang="de-DE"/>
              <a:t>Wie möchte ich sie gewichten? </a:t>
            </a:r>
            <a:endParaRPr/>
          </a:p>
          <a:p>
            <a:pPr>
              <a:defRPr/>
            </a:pPr>
            <a:r>
              <a:rPr lang="de-DE"/>
              <a:t>Wieviel Zeit möchte ich auf sie verwenden? </a:t>
            </a:r>
            <a:endParaRPr/>
          </a:p>
          <a:p>
            <a:pPr>
              <a:defRPr/>
            </a:pPr>
            <a:r>
              <a:rPr lang="de-DE"/>
              <a:t>Welche Bedeutung messe ich Ihnen bei? Lebensbereiche, die ich nicht wichtig nehme, fallen schnell hinten runter.</a:t>
            </a:r>
            <a:endParaRPr/>
          </a:p>
          <a:p>
            <a:pPr>
              <a:defRPr/>
            </a:pPr>
            <a:r>
              <a:rPr lang="de-DE"/>
              <a:t>Und auch die innere Haltung, die ich im Bezug auf meine Lebensbereiche einnehme ist wichtig.</a:t>
            </a:r>
            <a:endParaRPr/>
          </a:p>
          <a:p>
            <a:pPr>
              <a:defRPr/>
            </a:pPr>
            <a:endParaRPr lang="de-DE"/>
          </a:p>
          <a:p>
            <a:pPr>
              <a:defRPr/>
            </a:pPr>
            <a:r>
              <a:rPr lang="de-DE"/>
              <a:t> Hinweis auf Arbeitsblatt „Meine Lebensbereiche“</a:t>
            </a:r>
          </a:p>
          <a:p>
            <a:pPr>
              <a:defRPr/>
            </a:pPr>
            <a:endParaRPr lang="de-DE"/>
          </a:p>
        </p:txBody>
      </p:sp>
    </p:spTree>
    <p:extLst>
      <p:ext uri="{BB962C8B-B14F-4D97-AF65-F5344CB8AC3E}">
        <p14:creationId xmlns:p14="http://schemas.microsoft.com/office/powerpoint/2010/main" val="2625769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a:t>In diesem Arbeitsblatt können Sie Ihre persönlichen Lebensbereiche notieren.</a:t>
            </a:r>
            <a:endParaRPr/>
          </a:p>
        </p:txBody>
      </p:sp>
    </p:spTree>
    <p:extLst>
      <p:ext uri="{BB962C8B-B14F-4D97-AF65-F5344CB8AC3E}">
        <p14:creationId xmlns:p14="http://schemas.microsoft.com/office/powerpoint/2010/main" val="655321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a:t>In diesem Arbeitsblatt können Sie darstellen, wie viel Raum welche Lebensbereiche im Moment einnehmen und wie Sie sich eine optimale Verteilung vorstellen.</a:t>
            </a:r>
            <a:endParaRPr/>
          </a:p>
          <a:p>
            <a:pPr>
              <a:defRPr/>
            </a:pPr>
            <a:endParaRPr lang="de-DE"/>
          </a:p>
        </p:txBody>
      </p:sp>
    </p:spTree>
    <p:extLst>
      <p:ext uri="{BB962C8B-B14F-4D97-AF65-F5344CB8AC3E}">
        <p14:creationId xmlns:p14="http://schemas.microsoft.com/office/powerpoint/2010/main" val="987044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Rectangle 3"/>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de-DE"/>
              <a:t>In diesem Arbeitsblatt können Sie Aktivitäten eintragen, die für Sie zu diesem Lebensbereich gehören – z.B. im Lebensbereich „Partnerschaft“ ein Sammlung schöner Dinge, die Sie gerne mit Ihrem Partner unternehmen oder womit Sie gerne zusammen Zeit verbringen.</a:t>
            </a:r>
            <a:endParaRPr/>
          </a:p>
        </p:txBody>
      </p:sp>
    </p:spTree>
    <p:extLst>
      <p:ext uri="{BB962C8B-B14F-4D97-AF65-F5344CB8AC3E}">
        <p14:creationId xmlns:p14="http://schemas.microsoft.com/office/powerpoint/2010/main" val="2467419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
        <p:nvSpPr>
          <p:cNvPr id="8" name="Rechteck 17"/>
          <p:cNvSpPr/>
          <p:nvPr userDrawn="1"/>
        </p:nvSpPr>
        <p:spPr bwMode="auto">
          <a:xfrm>
            <a:off x="484188" y="6424613"/>
            <a:ext cx="8216900" cy="984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spcBef>
                <a:spcPts val="0"/>
              </a:spcBef>
              <a:spcAft>
                <a:spcPts val="0"/>
              </a:spcAft>
              <a:defRPr/>
            </a:pPr>
            <a:endParaRPr lang="de-DE" sz="1800">
              <a:latin typeface="Leelawadee UI Semilight" panose="020B0402040204020203" pitchFamily="34" charset="-34"/>
            </a:endParaRPr>
          </a:p>
        </p:txBody>
      </p:sp>
      <p:sp>
        <p:nvSpPr>
          <p:cNvPr id="9" name="Titel 1"/>
          <p:cNvSpPr>
            <a:spLocks noGrp="1"/>
          </p:cNvSpPr>
          <p:nvPr>
            <p:ph type="ctrTitle"/>
          </p:nvPr>
        </p:nvSpPr>
        <p:spPr bwMode="auto">
          <a:xfrm>
            <a:off x="3388459" y="1675645"/>
            <a:ext cx="5252054" cy="2523170"/>
          </a:xfrm>
        </p:spPr>
        <p:txBody>
          <a:bodyPr>
            <a:noAutofit/>
          </a:bodyPr>
          <a:lstStyle>
            <a:lvl1pPr algn="l">
              <a:lnSpc>
                <a:spcPts val="5000"/>
              </a:lnSpc>
              <a:defRPr sz="4500" b="0" i="0" u="none" spc="0">
                <a:solidFill>
                  <a:srgbClr val="786067"/>
                </a:solidFill>
                <a:latin typeface="Leelawadee UI Semilight" panose="020B0402040204020203" pitchFamily="34" charset="-34"/>
                <a:cs typeface="Leelawadee UI Semilight" panose="020B0402040204020203" pitchFamily="34" charset="-34"/>
              </a:defRPr>
            </a:lvl1pPr>
          </a:lstStyle>
          <a:p>
            <a:pPr>
              <a:defRPr/>
            </a:pPr>
            <a:r>
              <a:rPr lang="de-DE"/>
              <a:t>Mastertitelformat bearbeiten</a:t>
            </a:r>
            <a:endParaRPr/>
          </a:p>
        </p:txBody>
      </p:sp>
      <p:sp>
        <p:nvSpPr>
          <p:cNvPr id="10" name="Untertitel 2"/>
          <p:cNvSpPr>
            <a:spLocks noGrp="1"/>
          </p:cNvSpPr>
          <p:nvPr>
            <p:ph type="subTitle" idx="1"/>
          </p:nvPr>
        </p:nvSpPr>
        <p:spPr bwMode="auto">
          <a:xfrm>
            <a:off x="3388459" y="3951919"/>
            <a:ext cx="5252054" cy="1703822"/>
          </a:xfrm>
        </p:spPr>
        <p:txBody>
          <a:bodyPr>
            <a:noAutofit/>
          </a:bodyPr>
          <a:lstStyle>
            <a:lvl1pPr marL="0" indent="0" algn="l">
              <a:lnSpc>
                <a:spcPts val="2500"/>
              </a:lnSpc>
              <a:buNone/>
              <a:defRPr sz="2000">
                <a:solidFill>
                  <a:srgbClr val="786067"/>
                </a:solidFill>
                <a:latin typeface="Leelawadee UI Semilight" panose="020B0402040204020203" pitchFamily="34" charset="-34"/>
                <a:cs typeface="Leelawadee UI Semilight" panose="020B0402040204020203" pitchFamily="34" charset="-3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Master-Untertitelformat bearbeiten</a:t>
            </a:r>
            <a:endParaRPr/>
          </a:p>
        </p:txBody>
      </p:sp>
      <p:sp>
        <p:nvSpPr>
          <p:cNvPr id="11" name="Bildplatzhalter 24"/>
          <p:cNvSpPr>
            <a:spLocks noGrp="1"/>
          </p:cNvSpPr>
          <p:nvPr>
            <p:ph type="pic" sz="quarter" idx="10"/>
          </p:nvPr>
        </p:nvSpPr>
        <p:spPr bwMode="auto">
          <a:xfrm>
            <a:off x="9465" y="1798638"/>
            <a:ext cx="3060700" cy="3779837"/>
          </a:xfrm>
        </p:spPr>
        <p:txBody>
          <a:bodyPr rtlCol="0">
            <a:noAutofit/>
          </a:bodyPr>
          <a:lstStyle/>
          <a:p>
            <a:pPr lvl="0">
              <a:defRPr/>
            </a:pP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Zwei Inhalte">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sz="2200"/>
            </a:lvl1pPr>
          </a:lstStyle>
          <a:p>
            <a:pPr>
              <a:defRPr/>
            </a:pPr>
            <a:r>
              <a:rPr lang="de-DE"/>
              <a:t>Mastertitelformat bearbeiten</a:t>
            </a:r>
            <a:endParaRPr/>
          </a:p>
        </p:txBody>
      </p:sp>
      <p:sp>
        <p:nvSpPr>
          <p:cNvPr id="5" name="Inhaltsplatzhalter 2"/>
          <p:cNvSpPr>
            <a:spLocks noGrp="1"/>
          </p:cNvSpPr>
          <p:nvPr>
            <p:ph idx="13"/>
          </p:nvPr>
        </p:nvSpPr>
        <p:spPr bwMode="auto">
          <a:xfrm>
            <a:off x="532113" y="2145560"/>
            <a:ext cx="3981640" cy="4154440"/>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Inhaltsplatzhalter 2"/>
          <p:cNvSpPr>
            <a:spLocks noGrp="1"/>
          </p:cNvSpPr>
          <p:nvPr>
            <p:ph idx="14"/>
          </p:nvPr>
        </p:nvSpPr>
        <p:spPr bwMode="auto">
          <a:xfrm>
            <a:off x="4666153" y="2145560"/>
            <a:ext cx="3981640" cy="4154440"/>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lvl1pPr>
          </a:lstStyle>
          <a:p>
            <a:pPr>
              <a:defRPr/>
            </a:pPr>
            <a:r>
              <a:rPr lang="de-DE"/>
              <a:t>Mastertitelformat bearbeiten</a:t>
            </a:r>
            <a:endParaRPr/>
          </a:p>
        </p:txBody>
      </p:sp>
      <p:sp>
        <p:nvSpPr>
          <p:cNvPr id="5" name="Textplatzhalter 2"/>
          <p:cNvSpPr>
            <a:spLocks noGrp="1"/>
          </p:cNvSpPr>
          <p:nvPr>
            <p:ph type="body" idx="1"/>
          </p:nvPr>
        </p:nvSpPr>
        <p:spPr bwMode="auto">
          <a:xfrm>
            <a:off x="532111" y="2145560"/>
            <a:ext cx="3981641" cy="323403"/>
          </a:xfrm>
        </p:spPr>
        <p:txBody>
          <a:bodyPr>
            <a:noAutofit/>
          </a:bodyPr>
          <a:lstStyle>
            <a:lvl1pPr marL="0" indent="0">
              <a:lnSpc>
                <a:spcPts val="1900"/>
              </a:lnSpc>
              <a:buNone/>
              <a:defRPr sz="1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2"/>
          <p:cNvSpPr>
            <a:spLocks noGrp="1"/>
          </p:cNvSpPr>
          <p:nvPr>
            <p:ph idx="13"/>
          </p:nvPr>
        </p:nvSpPr>
        <p:spPr bwMode="auto">
          <a:xfrm>
            <a:off x="532113" y="2468962"/>
            <a:ext cx="3981640" cy="3831037"/>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Inhaltsplatzhalter 2"/>
          <p:cNvSpPr>
            <a:spLocks noGrp="1"/>
          </p:cNvSpPr>
          <p:nvPr>
            <p:ph idx="14"/>
          </p:nvPr>
        </p:nvSpPr>
        <p:spPr bwMode="auto">
          <a:xfrm>
            <a:off x="4666153" y="2459660"/>
            <a:ext cx="3981640" cy="3840339"/>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8" name="Textplatzhalter 2"/>
          <p:cNvSpPr>
            <a:spLocks noGrp="1"/>
          </p:cNvSpPr>
          <p:nvPr>
            <p:ph type="body" idx="15"/>
          </p:nvPr>
        </p:nvSpPr>
        <p:spPr bwMode="auto">
          <a:xfrm>
            <a:off x="4666153" y="2136258"/>
            <a:ext cx="3981641" cy="323403"/>
          </a:xfrm>
        </p:spPr>
        <p:txBody>
          <a:bodyPr>
            <a:noAutofit/>
          </a:bodyPr>
          <a:lstStyle>
            <a:lvl1pPr marL="0" indent="0">
              <a:lnSpc>
                <a:spcPts val="1900"/>
              </a:lnSpc>
              <a:buNone/>
              <a:defRPr sz="1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Leer">
    <p:spTree>
      <p:nvGrpSpPr>
        <p:cNvPr id="1" name=""/>
        <p:cNvGrpSpPr/>
        <p:nvPr/>
      </p:nvGrpSpPr>
      <p:grpSpPr bwMode="auto">
        <a:xfrm>
          <a:off x="0" y="0"/>
          <a:ext cx="0" cy="0"/>
          <a:chOff x="0" y="0"/>
          <a:chExt cx="0" cy="0"/>
        </a:xfrm>
      </p:grpSpPr>
      <p:sp>
        <p:nvSpPr>
          <p:cNvPr id="2" name="Titel 1">
            <a:extLst>
              <a:ext uri="{FF2B5EF4-FFF2-40B4-BE49-F238E27FC236}">
                <a16:creationId xmlns:a16="http://schemas.microsoft.com/office/drawing/2014/main" id="{9EBE24AA-8A73-48AE-BC3F-081D83EB5097}"/>
              </a:ext>
            </a:extLst>
          </p:cNvPr>
          <p:cNvSpPr>
            <a:spLocks noGrp="1"/>
          </p:cNvSpPr>
          <p:nvPr>
            <p:ph type="title"/>
          </p:nvPr>
        </p:nvSpPr>
        <p:spPr/>
        <p:txBody>
          <a:bodyPr/>
          <a:lstStyle/>
          <a:p>
            <a:r>
              <a:rPr lang="de-DE"/>
              <a:t>Mastertitelformat bearbeiten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4_Maske-im-Hintergrund">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3CD8DAD6-B8A0-4894-ADB3-588B790ADEAD}"/>
              </a:ext>
            </a:extLst>
          </p:cNvPr>
          <p:cNvGrpSpPr/>
          <p:nvPr userDrawn="1"/>
        </p:nvGrpSpPr>
        <p:grpSpPr>
          <a:xfrm>
            <a:off x="445239" y="1816200"/>
            <a:ext cx="3243927" cy="6287575"/>
            <a:chOff x="264701" y="1814513"/>
            <a:chExt cx="3240000" cy="6281737"/>
          </a:xfrm>
        </p:grpSpPr>
        <p:pic>
          <p:nvPicPr>
            <p:cNvPr id="5" name="3802D400-34A3-43D7-8D3F-2C8E85C2FFED-L0-001.jpeg" descr="3802D400-34A3-43D7-8D3F-2C8E85C2FFED-L0-001.jpeg">
              <a:extLst>
                <a:ext uri="{FF2B5EF4-FFF2-40B4-BE49-F238E27FC236}">
                  <a16:creationId xmlns:a16="http://schemas.microsoft.com/office/drawing/2014/main" id="{92EFFA3B-78D4-4A4E-B9F2-11810A3A27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264701" y="1814513"/>
              <a:ext cx="3240000" cy="6281737"/>
            </a:xfrm>
            <a:prstGeom prst="rect">
              <a:avLst/>
            </a:prstGeom>
            <a:noFill/>
            <a:ln w="12700">
              <a:noFill/>
              <a:miter lim="400000"/>
              <a:headEnd/>
              <a:tailEnd/>
            </a:ln>
          </p:spPr>
        </p:pic>
        <p:sp>
          <p:nvSpPr>
            <p:cNvPr id="6" name="Rechteck 5">
              <a:extLst>
                <a:ext uri="{FF2B5EF4-FFF2-40B4-BE49-F238E27FC236}">
                  <a16:creationId xmlns:a16="http://schemas.microsoft.com/office/drawing/2014/main" id="{68249120-52D6-42BD-87F0-510A5DB02480}"/>
                </a:ext>
              </a:extLst>
            </p:cNvPr>
            <p:cNvSpPr/>
            <p:nvPr userDrawn="1"/>
          </p:nvSpPr>
          <p:spPr>
            <a:xfrm>
              <a:off x="504000" y="4729175"/>
              <a:ext cx="2772000" cy="369649"/>
            </a:xfrm>
            <a:prstGeom prst="rect">
              <a:avLst/>
            </a:prstGeom>
            <a:solidFill>
              <a:srgbClr val="F7F7F9"/>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611" rtl="0" fontAlgn="auto" latinLnBrk="0" hangingPunct="0">
                <a:lnSpc>
                  <a:spcPct val="100000"/>
                </a:lnSpc>
                <a:spcBef>
                  <a:spcPts val="0"/>
                </a:spcBef>
                <a:spcAft>
                  <a:spcPts val="0"/>
                </a:spcAft>
                <a:buClrTx/>
                <a:buSzTx/>
                <a:buFontTx/>
                <a:buNone/>
                <a:tabLst/>
              </a:pPr>
              <a:endParaRPr kumimoji="0" lang="de-DE" sz="1802" b="0" i="0" u="none" strike="noStrike" cap="none" spc="0" normalizeH="0" baseline="0">
                <a:ln>
                  <a:noFill/>
                </a:ln>
                <a:solidFill>
                  <a:srgbClr val="000000"/>
                </a:solidFill>
                <a:effectLst/>
                <a:uFillTx/>
                <a:latin typeface="+mn-lt"/>
                <a:ea typeface="+mn-ea"/>
                <a:cs typeface="+mn-cs"/>
                <a:sym typeface="Helvetica"/>
              </a:endParaRPr>
            </a:p>
          </p:txBody>
        </p:sp>
      </p:grpSp>
    </p:spTree>
    <p:extLst>
      <p:ext uri="{BB962C8B-B14F-4D97-AF65-F5344CB8AC3E}">
        <p14:creationId xmlns:p14="http://schemas.microsoft.com/office/powerpoint/2010/main" val="2503291900"/>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531813" y="468313"/>
            <a:ext cx="6119812" cy="12430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defRPr/>
            </a:pPr>
            <a:r>
              <a:rPr lang="de-DE"/>
              <a:t>Mastertitelformat bearbeiten</a:t>
            </a:r>
            <a:endParaRPr/>
          </a:p>
        </p:txBody>
      </p:sp>
      <p:sp>
        <p:nvSpPr>
          <p:cNvPr id="5" name="Textplatzhalter 2"/>
          <p:cNvSpPr>
            <a:spLocks noGrp="1"/>
          </p:cNvSpPr>
          <p:nvPr>
            <p:ph type="body" idx="1"/>
          </p:nvPr>
        </p:nvSpPr>
        <p:spPr bwMode="auto">
          <a:xfrm>
            <a:off x="531813" y="2146300"/>
            <a:ext cx="8108950" cy="41544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cxnSp>
        <p:nvCxnSpPr>
          <p:cNvPr id="8" name="Gerade Verbindung 12"/>
          <p:cNvCxnSpPr>
            <a:cxnSpLocks/>
          </p:cNvCxnSpPr>
          <p:nvPr userDrawn="1"/>
        </p:nvCxnSpPr>
        <p:spPr bwMode="auto">
          <a:xfrm>
            <a:off x="539750" y="6478587"/>
            <a:ext cx="8101013" cy="0"/>
          </a:xfrm>
          <a:prstGeom prst="line">
            <a:avLst/>
          </a:prstGeom>
          <a:ln w="6350">
            <a:solidFill>
              <a:srgbClr val="707173"/>
            </a:solidFill>
          </a:ln>
        </p:spPr>
        <p:style>
          <a:lnRef idx="2">
            <a:schemeClr val="accent1"/>
          </a:lnRef>
          <a:fillRef idx="0">
            <a:schemeClr val="accent1"/>
          </a:fillRef>
          <a:effectRef idx="1">
            <a:schemeClr val="accent1"/>
          </a:effectRef>
          <a:fontRef idx="minor">
            <a:schemeClr val="tx1"/>
          </a:fontRef>
        </p:style>
      </p:cxnSp>
      <p:sp>
        <p:nvSpPr>
          <p:cNvPr id="9" name="Fußzeilenplatzhalter 4"/>
          <p:cNvSpPr>
            <a:spLocks/>
          </p:cNvSpPr>
          <p:nvPr userDrawn="1"/>
        </p:nvSpPr>
        <p:spPr bwMode="auto">
          <a:xfrm>
            <a:off x="3438128" y="6590327"/>
            <a:ext cx="5155200" cy="173752"/>
          </a:xfrm>
          <a:prstGeom prst="rect">
            <a:avLst/>
          </a:prstGeom>
          <a:noFill/>
          <a:ln w="9525">
            <a:noFill/>
            <a:miter lim="800000"/>
            <a:headEnd/>
            <a:tailEnd/>
          </a:ln>
        </p:spPr>
        <p:txBody>
          <a:bodyPr lIns="0" tIns="0" rIns="0" bIns="0" anchor="b"/>
          <a:lstStyle/>
          <a:p>
            <a:pPr algn="r">
              <a:defRPr/>
            </a:pPr>
            <a:r>
              <a:rPr lang="de-DE" sz="900">
                <a:solidFill>
                  <a:srgbClr val="707173"/>
                </a:solidFill>
                <a:latin typeface="Leelawadee UI Semilight" panose="020B0402040204020203" pitchFamily="34" charset="-34"/>
              </a:rPr>
              <a:t>DE-RENA Vorbereitung auf die Zeit nach der Reha           Folie </a:t>
            </a:r>
            <a:fld id="{3CA587A0-92E5-4B06-A55F-38A539439498}" type="slidenum">
              <a:rPr lang="de-DE" sz="900" smtClean="0">
                <a:solidFill>
                  <a:srgbClr val="707173"/>
                </a:solidFill>
                <a:latin typeface="Leelawadee UI Semilight" panose="020B0402040204020203" pitchFamily="34" charset="-34"/>
                <a:ea typeface="+mn-ea"/>
              </a:rPr>
              <a:pPr algn="r">
                <a:defRPr/>
              </a:pPr>
              <a:t>‹Nr.›</a:t>
            </a:fld>
            <a:endParaRPr sz="900">
              <a:solidFill>
                <a:srgbClr val="707173"/>
              </a:solidFill>
              <a:latin typeface="Leelawadee UI Semilight" panose="020B0402040204020203" pitchFamily="34" charset="-34"/>
              <a:ea typeface="+mn-ea"/>
            </a:endParaRPr>
          </a:p>
        </p:txBody>
      </p:sp>
      <p:pic>
        <p:nvPicPr>
          <p:cNvPr id="2050" name="Grafik 8">
            <a:extLst>
              <a:ext uri="{FF2B5EF4-FFF2-40B4-BE49-F238E27FC236}">
                <a16:creationId xmlns:a16="http://schemas.microsoft.com/office/drawing/2014/main" id="{D263B322-DD50-4EC4-97A8-FCA28D5227FD}"/>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969227" y="468313"/>
            <a:ext cx="169227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FA15631B-24D6-490B-8523-C6C1841D87BC}"/>
              </a:ext>
            </a:extLst>
          </p:cNvPr>
          <p:cNvSpPr/>
          <p:nvPr userDrawn="1"/>
        </p:nvSpPr>
        <p:spPr>
          <a:xfrm>
            <a:off x="534691" y="6562011"/>
            <a:ext cx="2039341" cy="230384"/>
          </a:xfrm>
          <a:prstGeom prst="rect">
            <a:avLst/>
          </a:prstGeom>
        </p:spPr>
        <p:txBody>
          <a:bodyPr wrap="none">
            <a:spAutoFit/>
          </a:bodyPr>
          <a:lstStyle/>
          <a:p>
            <a:pPr>
              <a:lnSpc>
                <a:spcPct val="107000"/>
              </a:lnSpc>
              <a:spcAft>
                <a:spcPts val="800"/>
              </a:spcAft>
            </a:pPr>
            <a:r>
              <a:rPr lang="de-DE" sz="900">
                <a:effectLst/>
                <a:latin typeface="Leelawadee UI Semilight" panose="020B0402040204020203" pitchFamily="34" charset="-34"/>
                <a:ea typeface="Calibri" panose="020F0502020204030204" pitchFamily="34" charset="0"/>
                <a:cs typeface="Times New Roman" panose="02020603050405020304" pitchFamily="18" charset="0"/>
              </a:rPr>
              <a:t>Stand Schulungsunterlage: 13.08.2019</a:t>
            </a:r>
            <a:endParaRPr lang="de-DE" sz="1000">
              <a:effectLst/>
              <a:latin typeface="Times New Roman" panose="02020603050405020304" pitchFamily="18" charset="0"/>
              <a:ea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dt="0"/>
  <p:txStyles>
    <p:titleStyle>
      <a:lvl1pPr algn="l" defTabSz="457200">
        <a:lnSpc>
          <a:spcPts val="3000"/>
        </a:lnSpc>
        <a:spcBef>
          <a:spcPts val="0"/>
        </a:spcBef>
        <a:spcAft>
          <a:spcPts val="0"/>
        </a:spcAft>
        <a:defRPr sz="2200">
          <a:solidFill>
            <a:srgbClr val="786067"/>
          </a:solidFill>
          <a:latin typeface="Leelawadee UI Semilight" panose="020B0402040204020203" pitchFamily="34" charset="-34"/>
          <a:ea typeface="+mj-ea"/>
          <a:cs typeface="Leelawadee UI Semilight" panose="020B0402040204020203" pitchFamily="34" charset="-34"/>
        </a:defRPr>
      </a:lvl1pPr>
      <a:lvl2pPr algn="l" defTabSz="457200">
        <a:lnSpc>
          <a:spcPts val="3000"/>
        </a:lnSpc>
        <a:spcBef>
          <a:spcPts val="0"/>
        </a:spcBef>
        <a:spcAft>
          <a:spcPts val="0"/>
        </a:spcAft>
        <a:defRPr sz="2500">
          <a:solidFill>
            <a:srgbClr val="786067"/>
          </a:solidFill>
          <a:latin typeface="Calibri"/>
        </a:defRPr>
      </a:lvl2pPr>
      <a:lvl3pPr algn="l" defTabSz="457200">
        <a:lnSpc>
          <a:spcPts val="3000"/>
        </a:lnSpc>
        <a:spcBef>
          <a:spcPts val="0"/>
        </a:spcBef>
        <a:spcAft>
          <a:spcPts val="0"/>
        </a:spcAft>
        <a:defRPr sz="2500">
          <a:solidFill>
            <a:srgbClr val="786067"/>
          </a:solidFill>
          <a:latin typeface="Calibri"/>
        </a:defRPr>
      </a:lvl3pPr>
      <a:lvl4pPr algn="l" defTabSz="457200">
        <a:lnSpc>
          <a:spcPts val="3000"/>
        </a:lnSpc>
        <a:spcBef>
          <a:spcPts val="0"/>
        </a:spcBef>
        <a:spcAft>
          <a:spcPts val="0"/>
        </a:spcAft>
        <a:defRPr sz="2500">
          <a:solidFill>
            <a:srgbClr val="786067"/>
          </a:solidFill>
          <a:latin typeface="Calibri"/>
        </a:defRPr>
      </a:lvl4pPr>
      <a:lvl5pPr algn="l" defTabSz="457200">
        <a:lnSpc>
          <a:spcPts val="3000"/>
        </a:lnSpc>
        <a:spcBef>
          <a:spcPts val="0"/>
        </a:spcBef>
        <a:spcAft>
          <a:spcPts val="0"/>
        </a:spcAft>
        <a:defRPr sz="2500">
          <a:solidFill>
            <a:srgbClr val="786067"/>
          </a:solidFill>
          <a:latin typeface="Calibri"/>
        </a:defRPr>
      </a:lvl5pPr>
      <a:lvl6pPr marL="457200" algn="l" defTabSz="457200">
        <a:lnSpc>
          <a:spcPts val="3000"/>
        </a:lnSpc>
        <a:spcBef>
          <a:spcPts val="0"/>
        </a:spcBef>
        <a:spcAft>
          <a:spcPts val="0"/>
        </a:spcAft>
        <a:defRPr sz="2500">
          <a:solidFill>
            <a:srgbClr val="786067"/>
          </a:solidFill>
          <a:latin typeface="Calibri"/>
        </a:defRPr>
      </a:lvl6pPr>
      <a:lvl7pPr marL="914400" algn="l" defTabSz="457200">
        <a:lnSpc>
          <a:spcPts val="3000"/>
        </a:lnSpc>
        <a:spcBef>
          <a:spcPts val="0"/>
        </a:spcBef>
        <a:spcAft>
          <a:spcPts val="0"/>
        </a:spcAft>
        <a:defRPr sz="2500">
          <a:solidFill>
            <a:srgbClr val="786067"/>
          </a:solidFill>
          <a:latin typeface="Calibri"/>
        </a:defRPr>
      </a:lvl7pPr>
      <a:lvl8pPr marL="1371600" algn="l" defTabSz="457200">
        <a:lnSpc>
          <a:spcPts val="3000"/>
        </a:lnSpc>
        <a:spcBef>
          <a:spcPts val="0"/>
        </a:spcBef>
        <a:spcAft>
          <a:spcPts val="0"/>
        </a:spcAft>
        <a:defRPr sz="2500">
          <a:solidFill>
            <a:srgbClr val="786067"/>
          </a:solidFill>
          <a:latin typeface="Calibri"/>
        </a:defRPr>
      </a:lvl8pPr>
      <a:lvl9pPr marL="1828800" algn="l" defTabSz="457200">
        <a:lnSpc>
          <a:spcPts val="3000"/>
        </a:lnSpc>
        <a:spcBef>
          <a:spcPts val="0"/>
        </a:spcBef>
        <a:spcAft>
          <a:spcPts val="0"/>
        </a:spcAft>
        <a:defRPr sz="2500">
          <a:solidFill>
            <a:srgbClr val="786067"/>
          </a:solidFill>
          <a:latin typeface="Calibri"/>
        </a:defRPr>
      </a:lvl9pPr>
    </p:titleStyle>
    <p:bodyStyle>
      <a:lvl1pPr marL="179388" indent="-179388" algn="l" defTabSz="457200">
        <a:lnSpc>
          <a:spcPts val="2500"/>
        </a:lnSpc>
        <a:spcBef>
          <a:spcPts val="0"/>
        </a:spcBef>
        <a:spcAft>
          <a:spcPts val="0"/>
        </a:spcAft>
        <a:buFont typeface="Arial"/>
        <a:buChar char="•"/>
        <a:defRPr sz="1500">
          <a:solidFill>
            <a:schemeClr val="tx1"/>
          </a:solidFill>
          <a:latin typeface="Leelawadee UI Semilight" panose="020B0402040204020203" pitchFamily="34" charset="-34"/>
          <a:ea typeface="Leelawadee UI Semilight" panose="020B0402040204020203" pitchFamily="34" charset="-34"/>
          <a:cs typeface="Leelawadee UI Semilight" panose="020B0402040204020203" pitchFamily="34" charset="-34"/>
        </a:defRPr>
      </a:lvl1pPr>
      <a:lvl2pPr marL="539750" indent="-179388" algn="l" defTabSz="457200">
        <a:lnSpc>
          <a:spcPts val="2500"/>
        </a:lnSpc>
        <a:spcBef>
          <a:spcPts val="0"/>
        </a:spcBef>
        <a:spcAft>
          <a:spcPts val="0"/>
        </a:spcAft>
        <a:buFont typeface="Arial"/>
        <a:buChar char="•"/>
        <a:defRPr sz="1500">
          <a:solidFill>
            <a:schemeClr val="tx1"/>
          </a:solidFill>
          <a:latin typeface="Leelawadee UI Semilight" panose="020B0402040204020203" pitchFamily="34" charset="-34"/>
          <a:ea typeface="Leelawadee UI Semilight" panose="020B0402040204020203" pitchFamily="34" charset="-34"/>
          <a:cs typeface="Leelawadee UI Semilight" panose="020B0402040204020203" pitchFamily="34" charset="-34"/>
        </a:defRPr>
      </a:lvl2pPr>
      <a:lvl3pPr marL="898525" indent="-179388" algn="l" defTabSz="457200">
        <a:lnSpc>
          <a:spcPts val="2500"/>
        </a:lnSpc>
        <a:spcBef>
          <a:spcPts val="0"/>
        </a:spcBef>
        <a:spcAft>
          <a:spcPts val="0"/>
        </a:spcAft>
        <a:buFont typeface="Arial"/>
        <a:buChar char="•"/>
        <a:defRPr sz="1500">
          <a:solidFill>
            <a:schemeClr val="tx1"/>
          </a:solidFill>
          <a:latin typeface="Leelawadee UI Semilight" panose="020B0402040204020203" pitchFamily="34" charset="-34"/>
          <a:ea typeface="Leelawadee UI Semilight" panose="020B0402040204020203" pitchFamily="34" charset="-34"/>
          <a:cs typeface="Leelawadee UI Semilight" panose="020B0402040204020203" pitchFamily="34" charset="-34"/>
        </a:defRPr>
      </a:lvl3pPr>
      <a:lvl4pPr marL="1258888" indent="-179388" algn="l" defTabSz="457200">
        <a:lnSpc>
          <a:spcPts val="2500"/>
        </a:lnSpc>
        <a:spcBef>
          <a:spcPts val="0"/>
        </a:spcBef>
        <a:spcAft>
          <a:spcPts val="0"/>
        </a:spcAft>
        <a:buFont typeface="Arial"/>
        <a:buChar char="•"/>
        <a:defRPr sz="1500">
          <a:solidFill>
            <a:schemeClr val="tx1"/>
          </a:solidFill>
          <a:latin typeface="Leelawadee UI Semilight" panose="020B0402040204020203" pitchFamily="34" charset="-34"/>
          <a:ea typeface="Leelawadee UI Semilight" panose="020B0402040204020203" pitchFamily="34" charset="-34"/>
          <a:cs typeface="Leelawadee UI Semilight" panose="020B0402040204020203" pitchFamily="34" charset="-34"/>
        </a:defRPr>
      </a:lvl4pPr>
      <a:lvl5pPr marL="1619250" indent="-179388" algn="l" defTabSz="457200">
        <a:lnSpc>
          <a:spcPts val="2500"/>
        </a:lnSpc>
        <a:spcBef>
          <a:spcPts val="0"/>
        </a:spcBef>
        <a:spcAft>
          <a:spcPts val="0"/>
        </a:spcAft>
        <a:buFont typeface="Arial"/>
        <a:buChar char="•"/>
        <a:defRPr sz="1500">
          <a:solidFill>
            <a:schemeClr val="tx1"/>
          </a:solidFill>
          <a:latin typeface="Leelawadee UI Semilight" panose="020B0402040204020203" pitchFamily="34" charset="-34"/>
          <a:ea typeface="Leelawadee UI Semilight" panose="020B0402040204020203" pitchFamily="34" charset="-34"/>
          <a:cs typeface="Leelawadee UI Semilight" panose="020B0402040204020203" pitchFamily="34" charset="-34"/>
        </a:defRPr>
      </a:lvl5pPr>
      <a:lvl6pPr marL="2514600" indent="-228600" algn="l" defTabSz="457200">
        <a:spcBef>
          <a:spcPts val="0"/>
        </a:spcBef>
        <a:buFont typeface="Arial"/>
        <a:buChar char="•"/>
        <a:defRPr sz="2000">
          <a:solidFill>
            <a:schemeClr val="tx1"/>
          </a:solidFill>
          <a:latin typeface="+mn-lt"/>
          <a:ea typeface="+mn-ea"/>
        </a:defRPr>
      </a:lvl6pPr>
      <a:lvl7pPr marL="2971800" indent="-228600" algn="l" defTabSz="457200">
        <a:spcBef>
          <a:spcPts val="0"/>
        </a:spcBef>
        <a:buFont typeface="Arial"/>
        <a:buChar char="•"/>
        <a:defRPr sz="2000">
          <a:solidFill>
            <a:schemeClr val="tx1"/>
          </a:solidFill>
          <a:latin typeface="+mn-lt"/>
          <a:ea typeface="+mn-ea"/>
        </a:defRPr>
      </a:lvl7pPr>
      <a:lvl8pPr marL="3429000" indent="-228600" algn="l" defTabSz="457200">
        <a:spcBef>
          <a:spcPts val="0"/>
        </a:spcBef>
        <a:buFont typeface="Arial"/>
        <a:buChar char="•"/>
        <a:defRPr sz="2000">
          <a:solidFill>
            <a:schemeClr val="tx1"/>
          </a:solidFill>
          <a:latin typeface="+mn-lt"/>
          <a:ea typeface="+mn-ea"/>
        </a:defRPr>
      </a:lvl8pPr>
      <a:lvl9pPr marL="3886200" indent="-228600" algn="l" defTabSz="457200">
        <a:spcBef>
          <a:spcPts val="0"/>
        </a:spcBef>
        <a:buFont typeface="Arial"/>
        <a:buChar char="•"/>
        <a:defRPr sz="2000">
          <a:solidFill>
            <a:schemeClr val="tx1"/>
          </a:solidFill>
          <a:latin typeface="+mn-lt"/>
          <a:ea typeface="+mn-ea"/>
        </a:defRPr>
      </a:lvl9pPr>
    </p:bodyStyle>
    <p:otherStyle>
      <a:defPPr>
        <a:defRPr lang="de-DE"/>
      </a:defPPr>
      <a:lvl1pPr marL="0" algn="l" defTabSz="457200">
        <a:defRPr sz="1800">
          <a:solidFill>
            <a:schemeClr val="tx1"/>
          </a:solidFill>
          <a:latin typeface="+mn-lt"/>
          <a:ea typeface="+mn-ea"/>
        </a:defRPr>
      </a:lvl1pPr>
      <a:lvl2pPr marL="457200" algn="l" defTabSz="457200">
        <a:defRPr sz="1800">
          <a:solidFill>
            <a:schemeClr val="tx1"/>
          </a:solidFill>
          <a:latin typeface="+mn-lt"/>
          <a:ea typeface="+mn-ea"/>
        </a:defRPr>
      </a:lvl2pPr>
      <a:lvl3pPr marL="914400" algn="l" defTabSz="457200">
        <a:defRPr sz="1800">
          <a:solidFill>
            <a:schemeClr val="tx1"/>
          </a:solidFill>
          <a:latin typeface="+mn-lt"/>
          <a:ea typeface="+mn-ea"/>
        </a:defRPr>
      </a:lvl3pPr>
      <a:lvl4pPr marL="1371600" algn="l" defTabSz="457200">
        <a:defRPr sz="1800">
          <a:solidFill>
            <a:schemeClr val="tx1"/>
          </a:solidFill>
          <a:latin typeface="+mn-lt"/>
          <a:ea typeface="+mn-ea"/>
        </a:defRPr>
      </a:lvl4pPr>
      <a:lvl5pPr marL="1828800" algn="l" defTabSz="457200">
        <a:defRPr sz="1800">
          <a:solidFill>
            <a:schemeClr val="tx1"/>
          </a:solidFill>
          <a:latin typeface="+mn-lt"/>
          <a:ea typeface="+mn-ea"/>
        </a:defRPr>
      </a:lvl5pPr>
      <a:lvl6pPr marL="2286000" algn="l" defTabSz="457200">
        <a:defRPr sz="1800">
          <a:solidFill>
            <a:schemeClr val="tx1"/>
          </a:solidFill>
          <a:latin typeface="+mn-lt"/>
          <a:ea typeface="+mn-ea"/>
        </a:defRPr>
      </a:lvl6pPr>
      <a:lvl7pPr marL="2743200" algn="l" defTabSz="457200">
        <a:defRPr sz="1800">
          <a:solidFill>
            <a:schemeClr val="tx1"/>
          </a:solidFill>
          <a:latin typeface="+mn-lt"/>
          <a:ea typeface="+mn-ea"/>
        </a:defRPr>
      </a:lvl7pPr>
      <a:lvl8pPr marL="3200400" algn="l" defTabSz="457200">
        <a:defRPr sz="1800">
          <a:solidFill>
            <a:schemeClr val="tx1"/>
          </a:solidFill>
          <a:latin typeface="+mn-lt"/>
          <a:ea typeface="+mn-ea"/>
        </a:defRPr>
      </a:lvl8pPr>
      <a:lvl9pPr marL="3657600" algn="l" defTabSz="457200">
        <a:defRPr sz="1800">
          <a:solidFill>
            <a:schemeClr val="tx1"/>
          </a:solidFill>
          <a:latin typeface="+mn-lt"/>
          <a:ea typeface="+mn-e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2" name="Grafik 11">
            <a:extLst>
              <a:ext uri="{FF2B5EF4-FFF2-40B4-BE49-F238E27FC236}">
                <a16:creationId xmlns:a16="http://schemas.microsoft.com/office/drawing/2014/main" id="{973E9CD1-72B4-442B-99E9-F561D0C634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470"/>
          <a:stretch/>
        </p:blipFill>
        <p:spPr>
          <a:xfrm>
            <a:off x="18082" y="1115219"/>
            <a:ext cx="9180513" cy="5755839"/>
          </a:xfrm>
          <a:prstGeom prst="rect">
            <a:avLst/>
          </a:prstGeom>
        </p:spPr>
      </p:pic>
      <p:sp>
        <p:nvSpPr>
          <p:cNvPr id="5" name="Titel 1"/>
          <p:cNvSpPr/>
          <p:nvPr/>
        </p:nvSpPr>
        <p:spPr bwMode="auto">
          <a:xfrm>
            <a:off x="915948" y="791456"/>
            <a:ext cx="6893498" cy="647526"/>
          </a:xfrm>
          <a:prstGeom prst="rect">
            <a:avLst/>
          </a:prstGeom>
          <a:noFill/>
          <a:ln w="9525">
            <a:noFill/>
            <a:miter lim="800000"/>
            <a:headEnd/>
            <a:tailEnd/>
          </a:ln>
        </p:spPr>
        <p:txBody>
          <a:bodyPr lIns="0" tIns="0" rIns="0" bIns="0"/>
          <a:lstStyle/>
          <a:p>
            <a:pPr>
              <a:lnSpc>
                <a:spcPts val="5000"/>
              </a:lnSpc>
              <a:defRPr/>
            </a:pPr>
            <a:r>
              <a:rPr lang="de-DE" sz="3900">
                <a:solidFill>
                  <a:schemeClr val="tx1">
                    <a:lumMod val="95000"/>
                    <a:lumOff val="5000"/>
                  </a:schemeClr>
                </a:solidFill>
                <a:latin typeface="Leelawadee UI Semilight" panose="020B0402040204020203" pitchFamily="34" charset="-34"/>
              </a:rPr>
              <a:t>Selbstfürsorglich </a:t>
            </a:r>
            <a:br>
              <a:rPr lang="de-DE" sz="3900">
                <a:solidFill>
                  <a:schemeClr val="tx1">
                    <a:lumMod val="95000"/>
                    <a:lumOff val="5000"/>
                  </a:schemeClr>
                </a:solidFill>
                <a:latin typeface="Leelawadee UI Semilight" panose="020B0402040204020203" pitchFamily="34" charset="-34"/>
              </a:rPr>
            </a:br>
            <a:r>
              <a:rPr lang="de-DE" sz="3900">
                <a:solidFill>
                  <a:schemeClr val="tx1">
                    <a:lumMod val="95000"/>
                    <a:lumOff val="5000"/>
                  </a:schemeClr>
                </a:solidFill>
                <a:latin typeface="Leelawadee UI Semilight" panose="020B0402040204020203" pitchFamily="34" charset="-34"/>
              </a:rPr>
              <a:t>  im Alltag</a:t>
            </a:r>
            <a:endParaRPr>
              <a:solidFill>
                <a:schemeClr val="tx1">
                  <a:lumMod val="95000"/>
                  <a:lumOff val="5000"/>
                </a:schemeClr>
              </a:solidFill>
            </a:endParaRPr>
          </a:p>
        </p:txBody>
      </p:sp>
      <p:sp>
        <p:nvSpPr>
          <p:cNvPr id="7" name="Textfeld 6">
            <a:extLst>
              <a:ext uri="{FF2B5EF4-FFF2-40B4-BE49-F238E27FC236}">
                <a16:creationId xmlns:a16="http://schemas.microsoft.com/office/drawing/2014/main" id="{4AA0CB4E-22A2-4CDB-BC95-E7D4F44FDA9A}"/>
              </a:ext>
            </a:extLst>
          </p:cNvPr>
          <p:cNvSpPr txBox="1"/>
          <p:nvPr/>
        </p:nvSpPr>
        <p:spPr>
          <a:xfrm>
            <a:off x="1637928" y="5482316"/>
            <a:ext cx="2736304" cy="1177245"/>
          </a:xfrm>
          <a:prstGeom prst="rect">
            <a:avLst/>
          </a:prstGeom>
          <a:solidFill>
            <a:schemeClr val="bg1">
              <a:alpha val="75000"/>
            </a:schemeClr>
          </a:solidFill>
        </p:spPr>
        <p:txBody>
          <a:bodyPr wrap="square">
            <a:spAutoFit/>
          </a:bodyPr>
          <a:lstStyle/>
          <a:p>
            <a:pPr algn="ctr"/>
            <a:r>
              <a:rPr lang="de-DE" sz="3200" b="1">
                <a:solidFill>
                  <a:srgbClr val="FF0000"/>
                </a:solidFill>
                <a:effectLst/>
                <a:latin typeface="Leelawadee UI Semilight" panose="020B0402040204020203" pitchFamily="34" charset="-34"/>
                <a:ea typeface="Times New Roman" panose="02020603050405020304" pitchFamily="18" charset="0"/>
                <a:cs typeface="Leelawadee UI Semilight" panose="020B0402040204020203" pitchFamily="34" charset="-34"/>
              </a:rPr>
              <a:t>Klinik</a:t>
            </a:r>
            <a:endParaRPr lang="de-DE" sz="2400">
              <a:solidFill>
                <a:srgbClr val="FF0000"/>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p>
            <a:pPr algn="ctr"/>
            <a:r>
              <a:rPr lang="de-DE" sz="1100">
                <a:effectLst/>
                <a:latin typeface="Leelawadee UI Semilight" panose="020B0402040204020203" pitchFamily="34" charset="-34"/>
                <a:ea typeface="Times New Roman" panose="02020603050405020304" pitchFamily="18" charset="0"/>
                <a:cs typeface="Leelawadee UI Semilight" panose="020B0402040204020203" pitchFamily="34" charset="-34"/>
              </a:rPr>
              <a:t> </a:t>
            </a:r>
            <a:endParaRPr lang="de-DE" sz="1400">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p>
            <a:pPr marL="342900" lvl="0" indent="-342900" algn="just">
              <a:buFont typeface="Wingdings" panose="05000000000000000000" pitchFamily="2" charset="2"/>
              <a:buChar char=""/>
            </a:pPr>
            <a:r>
              <a:rPr lang="de-DE" sz="1300" b="1">
                <a:solidFill>
                  <a:srgbClr val="FF0000"/>
                </a:solidFill>
                <a:effectLst/>
                <a:latin typeface="Leelawadee UI Semilight" panose="020B0402040204020203" pitchFamily="34" charset="-34"/>
                <a:ea typeface="Times New Roman" panose="02020603050405020304" pitchFamily="18" charset="0"/>
                <a:cs typeface="Leelawadee UI Semilight" panose="020B0402040204020203" pitchFamily="34" charset="-34"/>
              </a:rPr>
              <a:t>Sie haben in der Reha gute Fortschritte erzielt</a:t>
            </a:r>
            <a:r>
              <a:rPr lang="de-DE" sz="1300" b="1">
                <a:solidFill>
                  <a:srgbClr val="FF0000"/>
                </a:solidFill>
                <a:latin typeface="Leelawadee UI Semilight" panose="020B0402040204020203" pitchFamily="34" charset="-34"/>
                <a:ea typeface="Times New Roman" panose="02020603050405020304" pitchFamily="18" charset="0"/>
                <a:cs typeface="Leelawadee UI Semilight" panose="020B0402040204020203" pitchFamily="34" charset="-34"/>
              </a:rPr>
              <a:t>?</a:t>
            </a:r>
            <a:endParaRPr lang="de-DE" sz="1300" b="1">
              <a:solidFill>
                <a:srgbClr val="FF0000"/>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p:txBody>
      </p:sp>
      <p:sp>
        <p:nvSpPr>
          <p:cNvPr id="8" name="Textfeld 7">
            <a:extLst>
              <a:ext uri="{FF2B5EF4-FFF2-40B4-BE49-F238E27FC236}">
                <a16:creationId xmlns:a16="http://schemas.microsoft.com/office/drawing/2014/main" id="{E727FC09-32B0-477A-A8C6-67FA939E62BC}"/>
              </a:ext>
            </a:extLst>
          </p:cNvPr>
          <p:cNvSpPr txBox="1"/>
          <p:nvPr/>
        </p:nvSpPr>
        <p:spPr bwMode="auto">
          <a:xfrm>
            <a:off x="6246440" y="4715619"/>
            <a:ext cx="2985796" cy="2000548"/>
          </a:xfrm>
          <a:prstGeom prst="rect">
            <a:avLst/>
          </a:prstGeom>
          <a:noFill/>
        </p:spPr>
        <p:txBody>
          <a:bodyPr wrap="square" lIns="91440" tIns="45720" rIns="91440" bIns="45720" anchor="t">
            <a:spAutoFit/>
          </a:bodyPr>
          <a:lstStyle/>
          <a:p>
            <a:r>
              <a:rPr lang="de-DE" sz="3200" b="1">
                <a:solidFill>
                  <a:srgbClr val="FF0000"/>
                </a:solidFill>
                <a:effectLst/>
                <a:latin typeface="Leelawadee UI Semilight"/>
                <a:ea typeface="Times New Roman" panose="02020603050405020304" pitchFamily="18" charset="0"/>
                <a:cs typeface="Leelawadee UI Semilight"/>
              </a:rPr>
              <a:t>              Alltag</a:t>
            </a:r>
            <a:endParaRPr lang="de-DE" sz="2400">
              <a:solidFill>
                <a:srgbClr val="FF0000"/>
              </a:solidFill>
              <a:effectLst/>
              <a:latin typeface="Leelawadee UI Semilight"/>
              <a:ea typeface="Times New Roman" panose="02020603050405020304" pitchFamily="18" charset="0"/>
              <a:cs typeface="Leelawadee UI Semilight"/>
            </a:endParaRPr>
          </a:p>
          <a:p>
            <a:pPr algn="ctr"/>
            <a:endParaRPr lang="de-DE" sz="1400">
              <a:solidFill>
                <a:srgbClr val="FF0000"/>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p>
            <a:pPr marL="342900" indent="-342900">
              <a:buFont typeface="Wingdings" panose="05000000000000000000" pitchFamily="2" charset="2"/>
              <a:buChar char=""/>
            </a:pPr>
            <a:r>
              <a:rPr lang="de-DE" sz="1300" b="1">
                <a:solidFill>
                  <a:srgbClr val="FF0000"/>
                </a:solidFill>
                <a:effectLst/>
                <a:latin typeface="Leelawadee UI Semilight"/>
                <a:ea typeface="Times New Roman" panose="02020603050405020304" pitchFamily="18" charset="0"/>
                <a:cs typeface="Leelawadee UI Semilight"/>
              </a:rPr>
              <a:t>Es ist nicht einfach das Gelernte auch </a:t>
            </a:r>
            <a:r>
              <a:rPr lang="de-DE" sz="1300" b="1">
                <a:solidFill>
                  <a:srgbClr val="FF0000"/>
                </a:solidFill>
                <a:latin typeface="Leelawadee UI Semilight"/>
                <a:ea typeface="Times New Roman" panose="02020603050405020304" pitchFamily="18" charset="0"/>
                <a:cs typeface="Leelawadee UI Semilight"/>
              </a:rPr>
              <a:t>zu Hause nach der Reha umzusetzen</a:t>
            </a:r>
            <a:endParaRPr lang="de-DE" sz="1300" b="1">
              <a:solidFill>
                <a:srgbClr val="FF0000"/>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p>
            <a:pPr marL="342900" lvl="0" indent="-342900">
              <a:buFont typeface="Wingdings" panose="05000000000000000000" pitchFamily="2" charset="2"/>
              <a:buChar char=""/>
            </a:pPr>
            <a:r>
              <a:rPr lang="de-DE" sz="1300" b="1">
                <a:solidFill>
                  <a:srgbClr val="FF0000"/>
                </a:solidFill>
                <a:effectLst/>
                <a:latin typeface="Leelawadee UI Semilight"/>
                <a:ea typeface="Times New Roman" panose="02020603050405020304" pitchFamily="18" charset="0"/>
                <a:cs typeface="Leelawadee UI Semilight"/>
              </a:rPr>
              <a:t>Reha-Nachsorge soll Ihnen helfen, Ihre erlernten Fähigkeiten weiterhin umzusetzen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Titel 1"/>
          <p:cNvSpPr>
            <a:spLocks noGrp="1"/>
          </p:cNvSpPr>
          <p:nvPr>
            <p:ph type="title"/>
          </p:nvPr>
        </p:nvSpPr>
        <p:spPr bwMode="auto">
          <a:xfrm>
            <a:off x="557213" y="611188"/>
            <a:ext cx="6066730" cy="432023"/>
          </a:xfrm>
        </p:spPr>
        <p:txBody>
          <a:bodyPr>
            <a:noAutofit/>
          </a:bodyPr>
          <a:lstStyle/>
          <a:p>
            <a:pPr>
              <a:defRPr/>
            </a:pPr>
            <a:r>
              <a:rPr lang="de-DE" sz="2000"/>
              <a:t>Wie Therapieerfolge im Alltag aufrecht erhalten?</a:t>
            </a:r>
            <a:endParaRPr sz="2000"/>
          </a:p>
        </p:txBody>
      </p:sp>
      <p:sp>
        <p:nvSpPr>
          <p:cNvPr id="2" name="Rechteck 1"/>
          <p:cNvSpPr/>
          <p:nvPr/>
        </p:nvSpPr>
        <p:spPr>
          <a:xfrm>
            <a:off x="2821976" y="1421468"/>
            <a:ext cx="3538148" cy="485839"/>
          </a:xfrm>
          <a:prstGeom prst="rect">
            <a:avLst/>
          </a:prstGeom>
        </p:spPr>
        <p:txBody>
          <a:bodyPr wrap="none">
            <a:spAutoFit/>
          </a:bodyPr>
          <a:lstStyle/>
          <a:p>
            <a:pPr algn="ctr">
              <a:lnSpc>
                <a:spcPts val="3000"/>
              </a:lnSpc>
            </a:pPr>
            <a:r>
              <a:rPr lang="de-DE" sz="3600" b="1">
                <a:solidFill>
                  <a:srgbClr val="646363"/>
                </a:solidFill>
                <a:latin typeface="Leelawadee UI Semilight" panose="020B0402040204020203" pitchFamily="34" charset="-34"/>
              </a:rPr>
              <a:t>Haltungsvorsätze</a:t>
            </a:r>
          </a:p>
        </p:txBody>
      </p:sp>
      <p:pic>
        <p:nvPicPr>
          <p:cNvPr id="4" name="Grafik 3" descr="Ein Bild, das drinnen, Badezimmer enthält.&#10;&#10;Automatisch generierte Beschreibung">
            <a:extLst>
              <a:ext uri="{FF2B5EF4-FFF2-40B4-BE49-F238E27FC236}">
                <a16:creationId xmlns:a16="http://schemas.microsoft.com/office/drawing/2014/main" id="{DCE54E6E-4317-48A2-8099-03A6DEAD83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86746"/>
            <a:ext cx="9180513" cy="284895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itel 1"/>
          <p:cNvSpPr>
            <a:spLocks noGrp="1"/>
          </p:cNvSpPr>
          <p:nvPr>
            <p:ph type="title"/>
          </p:nvPr>
        </p:nvSpPr>
        <p:spPr bwMode="auto">
          <a:xfrm>
            <a:off x="557213" y="611188"/>
            <a:ext cx="6066730" cy="432023"/>
          </a:xfrm>
        </p:spPr>
        <p:txBody>
          <a:bodyPr>
            <a:noAutofit/>
          </a:bodyPr>
          <a:lstStyle/>
          <a:p>
            <a:pPr>
              <a:defRPr/>
            </a:pPr>
            <a:r>
              <a:rPr lang="de-DE" sz="2000"/>
              <a:t>Wie Therapieerfolge im Alltag aufrecht erhalten?</a:t>
            </a:r>
            <a:endParaRPr sz="2000"/>
          </a:p>
        </p:txBody>
      </p:sp>
      <p:sp>
        <p:nvSpPr>
          <p:cNvPr id="5" name="Rechteck 4"/>
          <p:cNvSpPr/>
          <p:nvPr/>
        </p:nvSpPr>
        <p:spPr bwMode="auto">
          <a:xfrm>
            <a:off x="2821976" y="1421468"/>
            <a:ext cx="3538148" cy="485839"/>
          </a:xfrm>
          <a:prstGeom prst="rect">
            <a:avLst/>
          </a:prstGeom>
        </p:spPr>
        <p:txBody>
          <a:bodyPr wrap="none">
            <a:spAutoFit/>
          </a:bodyPr>
          <a:lstStyle/>
          <a:p>
            <a:pPr algn="ctr">
              <a:lnSpc>
                <a:spcPts val="3000"/>
              </a:lnSpc>
            </a:pPr>
            <a:r>
              <a:rPr lang="de-DE" sz="3600" b="1">
                <a:solidFill>
                  <a:srgbClr val="646363"/>
                </a:solidFill>
                <a:latin typeface="Leelawadee UI Semilight" panose="020B0402040204020203" pitchFamily="34" charset="-34"/>
              </a:rPr>
              <a:t>Haltungsvorsätze</a:t>
            </a:r>
          </a:p>
        </p:txBody>
      </p:sp>
      <p:pic>
        <p:nvPicPr>
          <p:cNvPr id="3" name="Grafik 2">
            <a:extLst>
              <a:ext uri="{FF2B5EF4-FFF2-40B4-BE49-F238E27FC236}">
                <a16:creationId xmlns:a16="http://schemas.microsoft.com/office/drawing/2014/main" id="{D177C0E1-7C87-4322-8C05-BE16894B40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61356" y="-1520166"/>
            <a:ext cx="2141984" cy="929621"/>
          </a:xfrm>
          <a:prstGeom prst="rect">
            <a:avLst/>
          </a:prstGeom>
        </p:spPr>
      </p:pic>
      <p:pic>
        <p:nvPicPr>
          <p:cNvPr id="4" name="Grafik 3" descr="Ein Bild, das Person, Himmel, draußen, Sport enthält.&#10;&#10;Automatisch generierte Beschreibung">
            <a:extLst>
              <a:ext uri="{FF2B5EF4-FFF2-40B4-BE49-F238E27FC236}">
                <a16:creationId xmlns:a16="http://schemas.microsoft.com/office/drawing/2014/main" id="{DB02643A-F44E-4C94-B9C8-F447FC896C1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5800" y="2123331"/>
            <a:ext cx="8406681" cy="42441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itel 1"/>
          <p:cNvSpPr>
            <a:spLocks noGrp="1"/>
          </p:cNvSpPr>
          <p:nvPr>
            <p:ph type="title"/>
          </p:nvPr>
        </p:nvSpPr>
        <p:spPr bwMode="auto">
          <a:xfrm>
            <a:off x="557213" y="611188"/>
            <a:ext cx="6066730" cy="432023"/>
          </a:xfrm>
        </p:spPr>
        <p:txBody>
          <a:bodyPr>
            <a:noAutofit/>
          </a:bodyPr>
          <a:lstStyle/>
          <a:p>
            <a:pPr>
              <a:defRPr/>
            </a:pPr>
            <a:r>
              <a:rPr lang="de-DE" sz="2000"/>
              <a:t>Wie Therapieerfolge im Alltag aufrecht erhalten?</a:t>
            </a:r>
            <a:endParaRPr sz="2000"/>
          </a:p>
        </p:txBody>
      </p:sp>
      <p:sp>
        <p:nvSpPr>
          <p:cNvPr id="5" name="Rechteck 4"/>
          <p:cNvSpPr/>
          <p:nvPr/>
        </p:nvSpPr>
        <p:spPr bwMode="auto">
          <a:xfrm>
            <a:off x="2821976" y="1421468"/>
            <a:ext cx="3538148" cy="485839"/>
          </a:xfrm>
          <a:prstGeom prst="rect">
            <a:avLst/>
          </a:prstGeom>
        </p:spPr>
        <p:txBody>
          <a:bodyPr wrap="none">
            <a:spAutoFit/>
          </a:bodyPr>
          <a:lstStyle/>
          <a:p>
            <a:pPr algn="ctr">
              <a:lnSpc>
                <a:spcPts val="3000"/>
              </a:lnSpc>
            </a:pPr>
            <a:r>
              <a:rPr lang="de-DE" sz="3600" b="1">
                <a:solidFill>
                  <a:srgbClr val="646363"/>
                </a:solidFill>
                <a:latin typeface="Leelawadee UI Semilight" panose="020B0402040204020203" pitchFamily="34" charset="-34"/>
              </a:rPr>
              <a:t>Haltungsvorsätze</a:t>
            </a:r>
          </a:p>
        </p:txBody>
      </p:sp>
      <p:pic>
        <p:nvPicPr>
          <p:cNvPr id="3" name="Grafik 2" descr="Ein Bild, das Person, draußen, älter enthält.&#10;&#10;Automatisch generierte Beschreibung">
            <a:extLst>
              <a:ext uri="{FF2B5EF4-FFF2-40B4-BE49-F238E27FC236}">
                <a16:creationId xmlns:a16="http://schemas.microsoft.com/office/drawing/2014/main" id="{DECB60AA-E044-4447-BB70-A8A20CBCA3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228191"/>
            <a:ext cx="9180513" cy="399957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itel 1"/>
          <p:cNvSpPr>
            <a:spLocks noGrp="1"/>
          </p:cNvSpPr>
          <p:nvPr>
            <p:ph type="title"/>
          </p:nvPr>
        </p:nvSpPr>
        <p:spPr bwMode="auto">
          <a:xfrm>
            <a:off x="557213" y="611188"/>
            <a:ext cx="6066730" cy="432023"/>
          </a:xfrm>
        </p:spPr>
        <p:txBody>
          <a:bodyPr>
            <a:noAutofit/>
          </a:bodyPr>
          <a:lstStyle/>
          <a:p>
            <a:pPr>
              <a:defRPr/>
            </a:pPr>
            <a:r>
              <a:rPr lang="de-DE" sz="2000"/>
              <a:t>Wie Therapieerfolge im Alltag aufrecht erhalten?</a:t>
            </a:r>
            <a:endParaRPr sz="2000"/>
          </a:p>
        </p:txBody>
      </p:sp>
      <p:sp>
        <p:nvSpPr>
          <p:cNvPr id="5" name="Rechteck 4"/>
          <p:cNvSpPr/>
          <p:nvPr/>
        </p:nvSpPr>
        <p:spPr bwMode="auto">
          <a:xfrm>
            <a:off x="2821976" y="1421468"/>
            <a:ext cx="3538148" cy="485839"/>
          </a:xfrm>
          <a:prstGeom prst="rect">
            <a:avLst/>
          </a:prstGeom>
        </p:spPr>
        <p:txBody>
          <a:bodyPr wrap="none">
            <a:spAutoFit/>
          </a:bodyPr>
          <a:lstStyle/>
          <a:p>
            <a:pPr algn="ctr">
              <a:lnSpc>
                <a:spcPts val="3000"/>
              </a:lnSpc>
            </a:pPr>
            <a:r>
              <a:rPr lang="de-DE" sz="3600" b="1">
                <a:solidFill>
                  <a:srgbClr val="646363"/>
                </a:solidFill>
                <a:latin typeface="Leelawadee UI Semilight" panose="020B0402040204020203" pitchFamily="34" charset="-34"/>
              </a:rPr>
              <a:t>Haltungsvorsätze</a:t>
            </a:r>
          </a:p>
        </p:txBody>
      </p:sp>
      <p:pic>
        <p:nvPicPr>
          <p:cNvPr id="4" name="Grafik 3" descr="Ein Bild, das Gitarre enthält.&#10;&#10;Automatisch generierte Beschreibung">
            <a:extLst>
              <a:ext uri="{FF2B5EF4-FFF2-40B4-BE49-F238E27FC236}">
                <a16:creationId xmlns:a16="http://schemas.microsoft.com/office/drawing/2014/main" id="{8F103F42-4566-47AB-8E9C-8EF377A5AB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2123331"/>
            <a:ext cx="9180513" cy="428430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Titel 1"/>
          <p:cNvSpPr>
            <a:spLocks noGrp="1"/>
          </p:cNvSpPr>
          <p:nvPr>
            <p:ph type="title"/>
          </p:nvPr>
        </p:nvSpPr>
        <p:spPr bwMode="auto">
          <a:xfrm>
            <a:off x="557213" y="611188"/>
            <a:ext cx="6066730" cy="432023"/>
          </a:xfrm>
        </p:spPr>
        <p:txBody>
          <a:bodyPr>
            <a:noAutofit/>
          </a:bodyPr>
          <a:lstStyle/>
          <a:p>
            <a:pPr>
              <a:defRPr/>
            </a:pPr>
            <a:r>
              <a:rPr lang="de-DE" sz="2000"/>
              <a:t>Wie Therapieerfolge im Alltag aufrecht erhalten?</a:t>
            </a:r>
            <a:endParaRPr sz="2000"/>
          </a:p>
        </p:txBody>
      </p:sp>
      <p:sp>
        <p:nvSpPr>
          <p:cNvPr id="6" name="Rechteck 5"/>
          <p:cNvSpPr/>
          <p:nvPr/>
        </p:nvSpPr>
        <p:spPr bwMode="auto">
          <a:xfrm>
            <a:off x="2821976" y="1421468"/>
            <a:ext cx="3538148" cy="485839"/>
          </a:xfrm>
          <a:prstGeom prst="rect">
            <a:avLst/>
          </a:prstGeom>
        </p:spPr>
        <p:txBody>
          <a:bodyPr wrap="none">
            <a:spAutoFit/>
          </a:bodyPr>
          <a:lstStyle/>
          <a:p>
            <a:pPr algn="ctr">
              <a:lnSpc>
                <a:spcPts val="3000"/>
              </a:lnSpc>
            </a:pPr>
            <a:r>
              <a:rPr lang="de-DE" sz="3600" b="1">
                <a:solidFill>
                  <a:srgbClr val="646363"/>
                </a:solidFill>
                <a:latin typeface="Leelawadee UI Semilight" panose="020B0402040204020203" pitchFamily="34" charset="-34"/>
              </a:rPr>
              <a:t>Haltungsvorsätze</a:t>
            </a:r>
          </a:p>
        </p:txBody>
      </p:sp>
      <p:pic>
        <p:nvPicPr>
          <p:cNvPr id="3" name="Grafik 2">
            <a:extLst>
              <a:ext uri="{FF2B5EF4-FFF2-40B4-BE49-F238E27FC236}">
                <a16:creationId xmlns:a16="http://schemas.microsoft.com/office/drawing/2014/main" id="{4FA8B120-7426-4373-A622-78C31052B4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8302" y="2123331"/>
            <a:ext cx="5463907" cy="360276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Rectangle 8"/>
          <p:cNvSpPr>
            <a:spLocks noChangeArrowheads="1"/>
          </p:cNvSpPr>
          <p:nvPr/>
        </p:nvSpPr>
        <p:spPr bwMode="auto">
          <a:xfrm>
            <a:off x="3044823" y="5668805"/>
            <a:ext cx="3090863" cy="304800"/>
          </a:xfrm>
          <a:prstGeom prst="rect">
            <a:avLst/>
          </a:prstGeom>
          <a:noFill/>
          <a:ln w="9525">
            <a:noFill/>
            <a:miter lim="800000"/>
            <a:headEnd/>
            <a:tailEnd/>
          </a:ln>
        </p:spPr>
        <p:txBody>
          <a:bodyPr wrap="none" anchor="ctr">
            <a:spAutoFit/>
          </a:bodyPr>
          <a:lstStyle/>
          <a:p>
            <a:pPr>
              <a:defRPr/>
            </a:pPr>
            <a:r>
              <a:rPr lang="de-DE"/>
              <a:t>Die Balance meiner Lebensbereiche </a:t>
            </a:r>
            <a:endParaRPr/>
          </a:p>
        </p:txBody>
      </p:sp>
      <p:sp>
        <p:nvSpPr>
          <p:cNvPr id="11" name="Titel 1"/>
          <p:cNvSpPr>
            <a:spLocks noGrp="1"/>
          </p:cNvSpPr>
          <p:nvPr>
            <p:ph type="title"/>
          </p:nvPr>
        </p:nvSpPr>
        <p:spPr bwMode="auto">
          <a:xfrm>
            <a:off x="557213" y="611188"/>
            <a:ext cx="6066730" cy="432023"/>
          </a:xfrm>
        </p:spPr>
        <p:txBody>
          <a:bodyPr>
            <a:noAutofit/>
          </a:bodyPr>
          <a:lstStyle/>
          <a:p>
            <a:pPr>
              <a:defRPr/>
            </a:pPr>
            <a:r>
              <a:rPr lang="de-DE" sz="2000"/>
              <a:t>Wie Therapieerfolge im Alltag aufrecht erhalten?</a:t>
            </a:r>
            <a:endParaRPr sz="2000"/>
          </a:p>
        </p:txBody>
      </p:sp>
      <p:sp>
        <p:nvSpPr>
          <p:cNvPr id="6" name="Rechteck 5"/>
          <p:cNvSpPr/>
          <p:nvPr/>
        </p:nvSpPr>
        <p:spPr bwMode="auto">
          <a:xfrm>
            <a:off x="2204024" y="1421468"/>
            <a:ext cx="4774064" cy="870110"/>
          </a:xfrm>
          <a:prstGeom prst="rect">
            <a:avLst/>
          </a:prstGeom>
        </p:spPr>
        <p:txBody>
          <a:bodyPr wrap="none">
            <a:spAutoFit/>
          </a:bodyPr>
          <a:lstStyle/>
          <a:p>
            <a:pPr algn="ctr">
              <a:lnSpc>
                <a:spcPts val="3000"/>
              </a:lnSpc>
            </a:pPr>
            <a:r>
              <a:rPr lang="de-DE" sz="3600" b="1">
                <a:solidFill>
                  <a:srgbClr val="646363"/>
                </a:solidFill>
                <a:latin typeface="Leelawadee UI Semilight" panose="020B0402040204020203" pitchFamily="34" charset="-34"/>
              </a:rPr>
              <a:t>Stolpersteine erkennen </a:t>
            </a:r>
          </a:p>
          <a:p>
            <a:pPr algn="ctr">
              <a:lnSpc>
                <a:spcPts val="3000"/>
              </a:lnSpc>
            </a:pPr>
            <a:r>
              <a:rPr lang="de-DE" sz="3600" b="1">
                <a:solidFill>
                  <a:srgbClr val="646363"/>
                </a:solidFill>
                <a:latin typeface="Leelawadee UI Semilight" panose="020B0402040204020203" pitchFamily="34" charset="-34"/>
              </a:rPr>
              <a:t>und überwinden</a:t>
            </a:r>
          </a:p>
        </p:txBody>
      </p:sp>
      <p:pic>
        <p:nvPicPr>
          <p:cNvPr id="3" name="Grafik 2" descr="Ein Bild, das Gras, draußen, Pflanze enthält.&#10;&#10;Automatisch generierte Beschreibung">
            <a:extLst>
              <a:ext uri="{FF2B5EF4-FFF2-40B4-BE49-F238E27FC236}">
                <a16:creationId xmlns:a16="http://schemas.microsoft.com/office/drawing/2014/main" id="{EA724EC0-0E38-4A58-93E8-D4F61B3A48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 y="2483371"/>
            <a:ext cx="9180513" cy="308440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Picture 5" descr="3_zugeschnitten"/>
          <p:cNvPicPr>
            <a:picLocks noChangeAspect="1" noChangeArrowheads="1"/>
          </p:cNvPicPr>
          <p:nvPr/>
        </p:nvPicPr>
        <p:blipFill>
          <a:blip r:embed="rId3" cstate="screen">
            <a:extLst>
              <a:ext uri="{28A0092B-C50C-407E-A947-70E740481C1C}">
                <a14:useLocalDpi xmlns:a14="http://schemas.microsoft.com/office/drawing/2010/main"/>
              </a:ext>
            </a:extLst>
          </a:blip>
          <a:stretch/>
        </p:blipFill>
        <p:spPr bwMode="auto">
          <a:xfrm>
            <a:off x="-2034480" y="59551"/>
            <a:ext cx="1637725" cy="1360611"/>
          </a:xfrm>
          <a:prstGeom prst="rect">
            <a:avLst/>
          </a:prstGeom>
          <a:noFill/>
          <a:ln w="9525">
            <a:solidFill>
              <a:schemeClr val="tx1"/>
            </a:solidFill>
            <a:miter lim="800000"/>
            <a:headEnd/>
            <a:tailEnd/>
          </a:ln>
        </p:spPr>
      </p:pic>
      <p:sp>
        <p:nvSpPr>
          <p:cNvPr id="9" name="Titel 1"/>
          <p:cNvSpPr>
            <a:spLocks noGrp="1"/>
          </p:cNvSpPr>
          <p:nvPr>
            <p:ph type="title"/>
          </p:nvPr>
        </p:nvSpPr>
        <p:spPr bwMode="auto">
          <a:xfrm>
            <a:off x="557213" y="611188"/>
            <a:ext cx="6066730" cy="432023"/>
          </a:xfrm>
        </p:spPr>
        <p:txBody>
          <a:bodyPr>
            <a:noAutofit/>
          </a:bodyPr>
          <a:lstStyle/>
          <a:p>
            <a:pPr>
              <a:defRPr/>
            </a:pPr>
            <a:r>
              <a:rPr lang="de-DE" sz="2000"/>
              <a:t>Wie Therapieerfolge im Alltag aufrecht erhalten?</a:t>
            </a:r>
            <a:endParaRPr sz="2000"/>
          </a:p>
        </p:txBody>
      </p:sp>
      <p:sp>
        <p:nvSpPr>
          <p:cNvPr id="5" name="Rechteck 4"/>
          <p:cNvSpPr/>
          <p:nvPr/>
        </p:nvSpPr>
        <p:spPr bwMode="auto">
          <a:xfrm>
            <a:off x="2989492" y="1421468"/>
            <a:ext cx="3203121" cy="485389"/>
          </a:xfrm>
          <a:prstGeom prst="rect">
            <a:avLst/>
          </a:prstGeom>
        </p:spPr>
        <p:txBody>
          <a:bodyPr wrap="none">
            <a:spAutoFit/>
          </a:bodyPr>
          <a:lstStyle/>
          <a:p>
            <a:pPr algn="ctr">
              <a:lnSpc>
                <a:spcPts val="3000"/>
              </a:lnSpc>
            </a:pPr>
            <a:r>
              <a:rPr lang="de-DE" sz="3600" b="1">
                <a:solidFill>
                  <a:srgbClr val="646363"/>
                </a:solidFill>
                <a:latin typeface="Leelawadee UI Semilight" panose="020B0402040204020203" pitchFamily="34" charset="-34"/>
              </a:rPr>
              <a:t>Meine Vorsätze</a:t>
            </a:r>
          </a:p>
        </p:txBody>
      </p:sp>
      <p:pic>
        <p:nvPicPr>
          <p:cNvPr id="3" name="Grafik 2" descr="Ein Bild, das Text enthält.&#10;&#10;Automatisch generierte Beschreibung">
            <a:extLst>
              <a:ext uri="{FF2B5EF4-FFF2-40B4-BE49-F238E27FC236}">
                <a16:creationId xmlns:a16="http://schemas.microsoft.com/office/drawing/2014/main" id="{0794BB71-416E-4671-9002-11F6295C0C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74032" y="2123331"/>
            <a:ext cx="4781952" cy="366113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Titel 1"/>
          <p:cNvSpPr>
            <a:spLocks noGrp="1"/>
          </p:cNvSpPr>
          <p:nvPr>
            <p:ph type="title"/>
          </p:nvPr>
        </p:nvSpPr>
        <p:spPr bwMode="auto">
          <a:xfrm>
            <a:off x="557213" y="611188"/>
            <a:ext cx="6066730" cy="432023"/>
          </a:xfrm>
        </p:spPr>
        <p:txBody>
          <a:bodyPr>
            <a:noAutofit/>
          </a:bodyPr>
          <a:lstStyle/>
          <a:p>
            <a:pPr>
              <a:defRPr/>
            </a:pPr>
            <a:r>
              <a:rPr lang="de-DE" sz="2000"/>
              <a:t>Wie Therapieerfolge im Alltag aufrecht erhalten?</a:t>
            </a:r>
            <a:endParaRPr sz="2000"/>
          </a:p>
        </p:txBody>
      </p:sp>
      <p:sp>
        <p:nvSpPr>
          <p:cNvPr id="6" name="Rechteck 5"/>
          <p:cNvSpPr/>
          <p:nvPr/>
        </p:nvSpPr>
        <p:spPr bwMode="auto">
          <a:xfrm>
            <a:off x="982545" y="1421468"/>
            <a:ext cx="7217040" cy="485389"/>
          </a:xfrm>
          <a:prstGeom prst="rect">
            <a:avLst/>
          </a:prstGeom>
        </p:spPr>
        <p:txBody>
          <a:bodyPr wrap="none">
            <a:spAutoFit/>
          </a:bodyPr>
          <a:lstStyle/>
          <a:p>
            <a:pPr algn="ctr">
              <a:lnSpc>
                <a:spcPts val="3000"/>
              </a:lnSpc>
            </a:pPr>
            <a:r>
              <a:rPr lang="de-DE" sz="3600" b="1">
                <a:solidFill>
                  <a:srgbClr val="646363"/>
                </a:solidFill>
                <a:latin typeface="Leelawadee UI Semilight" panose="020B0402040204020203" pitchFamily="34" charset="-34"/>
              </a:rPr>
              <a:t>Vorsätze um Stolpersteine ergänzen</a:t>
            </a:r>
          </a:p>
        </p:txBody>
      </p:sp>
      <p:pic>
        <p:nvPicPr>
          <p:cNvPr id="4" name="Grafik 3" descr="Ein Bild, das Text enthält.&#10;&#10;Automatisch generierte Beschreibung">
            <a:extLst>
              <a:ext uri="{FF2B5EF4-FFF2-40B4-BE49-F238E27FC236}">
                <a16:creationId xmlns:a16="http://schemas.microsoft.com/office/drawing/2014/main" id="{0EC4B77F-3C6F-4214-AD0F-EB325446A7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00320" y="1918044"/>
            <a:ext cx="3579872" cy="4385282"/>
          </a:xfrm>
          <a:prstGeom prst="rect">
            <a:avLst/>
          </a:prstGeom>
        </p:spPr>
      </p:pic>
    </p:spTree>
    <p:extLst>
      <p:ext uri="{BB962C8B-B14F-4D97-AF65-F5344CB8AC3E}">
        <p14:creationId xmlns:p14="http://schemas.microsoft.com/office/powerpoint/2010/main" val="371104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ext Box 6"/>
          <p:cNvSpPr>
            <a:spLocks/>
          </p:cNvSpPr>
          <p:nvPr/>
        </p:nvSpPr>
        <p:spPr bwMode="auto">
          <a:xfrm>
            <a:off x="557213" y="2446338"/>
            <a:ext cx="8137526" cy="2616101"/>
          </a:xfrm>
          <a:prstGeom prst="rect">
            <a:avLst/>
          </a:prstGeom>
          <a:noFill/>
          <a:ln w="9525">
            <a:noFill/>
            <a:miter lim="800000"/>
            <a:headEnd/>
            <a:tailEnd/>
          </a:ln>
        </p:spPr>
        <p:txBody>
          <a:bodyPr wrap="square">
            <a:spAutoFit/>
          </a:bodyPr>
          <a:lstStyle/>
          <a:p>
            <a:pPr>
              <a:spcAft>
                <a:spcPts val="0"/>
              </a:spcAft>
              <a:buClr>
                <a:srgbClr val="BA623D"/>
              </a:buClr>
              <a:buFont typeface="Wingdings"/>
              <a:buChar char="þ"/>
              <a:defRPr/>
            </a:pPr>
            <a:r>
              <a:rPr lang="de-DE" sz="2000">
                <a:latin typeface="Leelawadee UI Semilight" panose="020B0402040204020203" pitchFamily="34" charset="-34"/>
              </a:rPr>
              <a:t> Habe ich alle meine Lebensbereiche ausreichend berücksichtigt?</a:t>
            </a:r>
            <a:endParaRPr sz="2000">
              <a:latin typeface="Leelawadee UI Semilight" panose="020B0402040204020203" pitchFamily="34" charset="-34"/>
            </a:endParaRPr>
          </a:p>
          <a:p>
            <a:pPr>
              <a:spcAft>
                <a:spcPts val="0"/>
              </a:spcAft>
              <a:buClr>
                <a:srgbClr val="BA623D"/>
              </a:buClr>
              <a:buFont typeface="Wingdings"/>
              <a:buChar char="þ"/>
              <a:defRPr/>
            </a:pPr>
            <a:r>
              <a:rPr lang="de-DE" sz="2000">
                <a:latin typeface="Leelawadee UI Semilight" panose="020B0402040204020203" pitchFamily="34" charset="-34"/>
              </a:rPr>
              <a:t> Ist das Verhältnis von Aktivitäten und Erholungsphasen ausgewogen?</a:t>
            </a:r>
            <a:endParaRPr sz="2000">
              <a:latin typeface="Leelawadee UI Semilight" panose="020B0402040204020203" pitchFamily="34" charset="-34"/>
            </a:endParaRPr>
          </a:p>
          <a:p>
            <a:pPr>
              <a:spcAft>
                <a:spcPts val="0"/>
              </a:spcAft>
              <a:buClr>
                <a:srgbClr val="BA623D"/>
              </a:buClr>
              <a:buFont typeface="Wingdings"/>
              <a:buChar char="þ"/>
              <a:defRPr/>
            </a:pPr>
            <a:r>
              <a:rPr lang="de-DE" sz="2000">
                <a:latin typeface="Leelawadee UI Semilight" panose="020B0402040204020203" pitchFamily="34" charset="-34"/>
              </a:rPr>
              <a:t> Gibt es neben den Verpflichtungen auch angenehme Aktivitäten?</a:t>
            </a:r>
            <a:endParaRPr sz="1200"/>
          </a:p>
          <a:p>
            <a:pPr>
              <a:spcAft>
                <a:spcPts val="0"/>
              </a:spcAft>
              <a:buClr>
                <a:srgbClr val="BA623D"/>
              </a:buClr>
              <a:buFont typeface="Wingdings"/>
              <a:buChar char="þ"/>
              <a:defRPr/>
            </a:pPr>
            <a:r>
              <a:rPr lang="de-DE" sz="2000">
                <a:latin typeface="Leelawadee UI Semilight" panose="020B0402040204020203" pitchFamily="34" charset="-34"/>
              </a:rPr>
              <a:t> Habe ich ausreichend zwischenmenschliche Kontakte eingeplant? </a:t>
            </a:r>
            <a:endParaRPr sz="1200"/>
          </a:p>
          <a:p>
            <a:pPr>
              <a:spcAft>
                <a:spcPts val="0"/>
              </a:spcAft>
              <a:buClr>
                <a:srgbClr val="BA623D"/>
              </a:buClr>
              <a:buFont typeface="Wingdings"/>
              <a:buChar char="þ"/>
              <a:defRPr/>
            </a:pPr>
            <a:r>
              <a:rPr lang="de-DE" sz="2000">
                <a:latin typeface="Leelawadee UI Semilight" panose="020B0402040204020203" pitchFamily="34" charset="-34"/>
              </a:rPr>
              <a:t> Habe ich ausreichend körperliche Bewegung vorgesehen?</a:t>
            </a:r>
            <a:endParaRPr sz="1200"/>
          </a:p>
          <a:p>
            <a:pPr>
              <a:spcAft>
                <a:spcPts val="0"/>
              </a:spcAft>
              <a:buClr>
                <a:srgbClr val="BA623D"/>
              </a:buClr>
              <a:buFont typeface="Wingdings"/>
              <a:buChar char="þ"/>
              <a:defRPr/>
            </a:pPr>
            <a:r>
              <a:rPr lang="de-DE" sz="2000">
                <a:latin typeface="Leelawadee UI Semilight" panose="020B0402040204020203" pitchFamily="34" charset="-34"/>
              </a:rPr>
              <a:t> Besteht ein ausgewogenes Verhältnis von verplanter und freier Zeit</a:t>
            </a:r>
            <a:br>
              <a:rPr lang="de-DE" sz="2000">
                <a:latin typeface="Leelawadee UI Semilight" panose="020B0402040204020203" pitchFamily="34" charset="-34"/>
              </a:rPr>
            </a:br>
            <a:r>
              <a:rPr lang="de-DE" sz="2000">
                <a:latin typeface="Leelawadee UI Semilight" panose="020B0402040204020203" pitchFamily="34" charset="-34"/>
              </a:rPr>
              <a:t>     für spontane Unternehmungen?</a:t>
            </a:r>
            <a:endParaRPr sz="1200"/>
          </a:p>
          <a:p>
            <a:pPr>
              <a:spcAft>
                <a:spcPts val="0"/>
              </a:spcAft>
              <a:buClr>
                <a:srgbClr val="BA623D"/>
              </a:buClr>
              <a:buFont typeface="Wingdings"/>
              <a:buChar char="þ"/>
              <a:defRPr/>
            </a:pPr>
            <a:r>
              <a:rPr lang="de-DE" sz="2000">
                <a:latin typeface="Leelawadee UI Semilight" panose="020B0402040204020203" pitchFamily="34" charset="-34"/>
              </a:rPr>
              <a:t> Ist es realistisch, dass ich meinen Plan umsetzen kann?</a:t>
            </a:r>
            <a:endParaRPr sz="1200"/>
          </a:p>
        </p:txBody>
      </p:sp>
      <p:sp>
        <p:nvSpPr>
          <p:cNvPr id="9" name="Titel 1"/>
          <p:cNvSpPr>
            <a:spLocks noGrp="1"/>
          </p:cNvSpPr>
          <p:nvPr>
            <p:ph type="title"/>
          </p:nvPr>
        </p:nvSpPr>
        <p:spPr bwMode="auto">
          <a:xfrm>
            <a:off x="557213" y="611188"/>
            <a:ext cx="6066730" cy="432023"/>
          </a:xfrm>
        </p:spPr>
        <p:txBody>
          <a:bodyPr>
            <a:noAutofit/>
          </a:bodyPr>
          <a:lstStyle/>
          <a:p>
            <a:pPr>
              <a:defRPr/>
            </a:pPr>
            <a:r>
              <a:rPr lang="de-DE" sz="2000"/>
              <a:t>Wie Therapieerfolge im Alltag aufrecht erhalten?</a:t>
            </a:r>
            <a:endParaRPr sz="2000"/>
          </a:p>
        </p:txBody>
      </p:sp>
      <p:sp>
        <p:nvSpPr>
          <p:cNvPr id="5" name="Rechteck 4"/>
          <p:cNvSpPr/>
          <p:nvPr/>
        </p:nvSpPr>
        <p:spPr bwMode="auto">
          <a:xfrm>
            <a:off x="3130557" y="1421468"/>
            <a:ext cx="2920992" cy="485389"/>
          </a:xfrm>
          <a:prstGeom prst="rect">
            <a:avLst/>
          </a:prstGeom>
        </p:spPr>
        <p:txBody>
          <a:bodyPr wrap="none">
            <a:spAutoFit/>
          </a:bodyPr>
          <a:lstStyle/>
          <a:p>
            <a:pPr algn="ctr">
              <a:lnSpc>
                <a:spcPts val="3000"/>
              </a:lnSpc>
            </a:pPr>
            <a:r>
              <a:rPr lang="de-DE" sz="3600" b="1">
                <a:solidFill>
                  <a:srgbClr val="646363"/>
                </a:solidFill>
                <a:latin typeface="Leelawadee UI Semilight" panose="020B0402040204020203" pitchFamily="34" charset="-34"/>
              </a:rPr>
              <a:t>Tagesplanung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Picture 9" descr="Tagesplan"/>
          <p:cNvPicPr>
            <a:picLocks noChangeAspect="1" noChangeArrowheads="1"/>
          </p:cNvPicPr>
          <p:nvPr/>
        </p:nvPicPr>
        <p:blipFill>
          <a:blip r:embed="rId3">
            <a:extLst>
              <a:ext uri="{28A0092B-C50C-407E-A947-70E740481C1C}">
                <a14:useLocalDpi xmlns:a14="http://schemas.microsoft.com/office/drawing/2010/main"/>
              </a:ext>
            </a:extLst>
          </a:blip>
          <a:stretch/>
        </p:blipFill>
        <p:spPr bwMode="auto">
          <a:xfrm>
            <a:off x="1724025" y="2366963"/>
            <a:ext cx="5692775" cy="4000500"/>
          </a:xfrm>
          <a:prstGeom prst="rect">
            <a:avLst/>
          </a:prstGeom>
          <a:noFill/>
          <a:ln w="9525">
            <a:noFill/>
            <a:miter lim="800000"/>
            <a:headEnd/>
            <a:tailEnd/>
          </a:ln>
        </p:spPr>
      </p:pic>
      <p:sp>
        <p:nvSpPr>
          <p:cNvPr id="9" name="Titel 1"/>
          <p:cNvSpPr>
            <a:spLocks noGrp="1"/>
          </p:cNvSpPr>
          <p:nvPr>
            <p:ph type="title"/>
          </p:nvPr>
        </p:nvSpPr>
        <p:spPr bwMode="auto">
          <a:xfrm>
            <a:off x="557213" y="611188"/>
            <a:ext cx="6066730" cy="432023"/>
          </a:xfrm>
        </p:spPr>
        <p:txBody>
          <a:bodyPr>
            <a:noAutofit/>
          </a:bodyPr>
          <a:lstStyle/>
          <a:p>
            <a:pPr>
              <a:defRPr/>
            </a:pPr>
            <a:r>
              <a:rPr lang="de-DE" sz="2000"/>
              <a:t>Wie Therapieerfolge im Alltag aufrecht erhalten?</a:t>
            </a:r>
            <a:endParaRPr sz="2000"/>
          </a:p>
        </p:txBody>
      </p:sp>
      <p:sp>
        <p:nvSpPr>
          <p:cNvPr id="5" name="Rechteck 4"/>
          <p:cNvSpPr/>
          <p:nvPr/>
        </p:nvSpPr>
        <p:spPr bwMode="auto">
          <a:xfrm>
            <a:off x="3130557" y="1421468"/>
            <a:ext cx="2920992" cy="485389"/>
          </a:xfrm>
          <a:prstGeom prst="rect">
            <a:avLst/>
          </a:prstGeom>
        </p:spPr>
        <p:txBody>
          <a:bodyPr wrap="none">
            <a:spAutoFit/>
          </a:bodyPr>
          <a:lstStyle/>
          <a:p>
            <a:pPr algn="ctr">
              <a:lnSpc>
                <a:spcPts val="3000"/>
              </a:lnSpc>
            </a:pPr>
            <a:r>
              <a:rPr lang="de-DE" sz="3600" b="1">
                <a:solidFill>
                  <a:srgbClr val="646363"/>
                </a:solidFill>
                <a:latin typeface="Leelawadee UI Semilight" panose="020B0402040204020203" pitchFamily="34" charset="-34"/>
              </a:rPr>
              <a:t>Tagesplanung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566738" y="611188"/>
            <a:ext cx="6119812" cy="1243012"/>
          </a:xfrm>
        </p:spPr>
        <p:txBody>
          <a:bodyPr/>
          <a:lstStyle/>
          <a:p>
            <a:pPr>
              <a:defRPr/>
            </a:pPr>
            <a:r>
              <a:rPr lang="de-DE" sz="3300"/>
              <a:t>Reha-Nachsorgeangebote </a:t>
            </a:r>
            <a:br>
              <a:rPr lang="de-DE" sz="3300"/>
            </a:br>
            <a:r>
              <a:rPr lang="de-DE"/>
              <a:t>der Deutschen Rentenversicherung </a:t>
            </a:r>
            <a:endParaRPr/>
          </a:p>
        </p:txBody>
      </p:sp>
      <p:sp>
        <p:nvSpPr>
          <p:cNvPr id="7" name="Rectangle 8"/>
          <p:cNvSpPr>
            <a:spLocks noChangeArrowheads="1"/>
          </p:cNvSpPr>
          <p:nvPr/>
        </p:nvSpPr>
        <p:spPr bwMode="auto">
          <a:xfrm>
            <a:off x="4735513" y="2187575"/>
            <a:ext cx="3903662" cy="4021138"/>
          </a:xfrm>
          <a:prstGeom prst="rect">
            <a:avLst/>
          </a:prstGeom>
          <a:solidFill>
            <a:schemeClr val="bg1">
              <a:lumMod val="95000"/>
            </a:schemeClr>
          </a:solidFill>
          <a:ln w="9525" algn="ctr">
            <a:noFill/>
            <a:miter lim="800000"/>
            <a:headEnd/>
            <a:tailEnd/>
          </a:ln>
        </p:spPr>
        <p:txBody>
          <a:bodyPr wrap="none" anchor="ctr"/>
          <a:lstStyle/>
          <a:p>
            <a:pPr>
              <a:defRPr/>
            </a:pPr>
            <a:endParaRPr lang="de-DE"/>
          </a:p>
        </p:txBody>
      </p:sp>
      <p:sp>
        <p:nvSpPr>
          <p:cNvPr id="8" name="Rectangle 9"/>
          <p:cNvSpPr>
            <a:spLocks noChangeArrowheads="1"/>
          </p:cNvSpPr>
          <p:nvPr/>
        </p:nvSpPr>
        <p:spPr bwMode="auto">
          <a:xfrm>
            <a:off x="541338" y="2187575"/>
            <a:ext cx="3903662" cy="4021138"/>
          </a:xfrm>
          <a:prstGeom prst="rect">
            <a:avLst/>
          </a:prstGeom>
          <a:solidFill>
            <a:schemeClr val="bg1">
              <a:lumMod val="95000"/>
            </a:schemeClr>
          </a:solidFill>
          <a:ln w="9525" algn="ctr">
            <a:noFill/>
            <a:miter lim="800000"/>
            <a:headEnd/>
            <a:tailEnd/>
          </a:ln>
        </p:spPr>
        <p:txBody>
          <a:bodyPr wrap="none" anchor="ctr"/>
          <a:lstStyle/>
          <a:p>
            <a:pPr algn="ctr" defTabSz="914400">
              <a:defRPr/>
            </a:pPr>
            <a:endParaRPr lang="de-DE" sz="1800">
              <a:solidFill>
                <a:srgbClr val="BA623D"/>
              </a:solidFill>
            </a:endParaRPr>
          </a:p>
        </p:txBody>
      </p:sp>
      <p:sp>
        <p:nvSpPr>
          <p:cNvPr id="12" name="Rectangle 13"/>
          <p:cNvSpPr>
            <a:spLocks noChangeArrowheads="1"/>
          </p:cNvSpPr>
          <p:nvPr/>
        </p:nvSpPr>
        <p:spPr bwMode="auto">
          <a:xfrm>
            <a:off x="1503955" y="2538125"/>
            <a:ext cx="1978427" cy="584775"/>
          </a:xfrm>
          <a:prstGeom prst="rect">
            <a:avLst/>
          </a:prstGeom>
          <a:noFill/>
          <a:ln w="9525" algn="ctr">
            <a:noFill/>
            <a:miter lim="800000"/>
            <a:headEnd/>
            <a:tailEnd/>
          </a:ln>
        </p:spPr>
        <p:txBody>
          <a:bodyPr wrap="none">
            <a:spAutoFit/>
          </a:bodyPr>
          <a:lstStyle/>
          <a:p>
            <a:pPr algn="ctr">
              <a:defRPr/>
            </a:pPr>
            <a:r>
              <a:rPr lang="de-DE" sz="3200" b="1">
                <a:solidFill>
                  <a:srgbClr val="646363"/>
                </a:solidFill>
                <a:latin typeface="Leelawadee UI Semilight" panose="020B0402040204020203" pitchFamily="34" charset="-34"/>
              </a:rPr>
              <a:t>PSY-RENA</a:t>
            </a:r>
            <a:endParaRPr>
              <a:solidFill>
                <a:srgbClr val="646363"/>
              </a:solidFill>
            </a:endParaRPr>
          </a:p>
        </p:txBody>
      </p:sp>
      <p:sp>
        <p:nvSpPr>
          <p:cNvPr id="2" name="Rechteck 1"/>
          <p:cNvSpPr/>
          <p:nvPr/>
        </p:nvSpPr>
        <p:spPr>
          <a:xfrm>
            <a:off x="5782296" y="2538125"/>
            <a:ext cx="1808508" cy="584775"/>
          </a:xfrm>
          <a:prstGeom prst="rect">
            <a:avLst/>
          </a:prstGeom>
        </p:spPr>
        <p:txBody>
          <a:bodyPr wrap="none">
            <a:spAutoFit/>
          </a:bodyPr>
          <a:lstStyle/>
          <a:p>
            <a:pPr algn="ctr">
              <a:defRPr/>
            </a:pPr>
            <a:r>
              <a:rPr lang="de-DE" sz="3200" b="1">
                <a:solidFill>
                  <a:srgbClr val="646363"/>
                </a:solidFill>
                <a:latin typeface="Leelawadee UI Semilight" panose="020B0402040204020203" pitchFamily="34" charset="-34"/>
              </a:rPr>
              <a:t>DE-RENA</a:t>
            </a:r>
            <a:endParaRPr lang="de-DE" sz="3200">
              <a:solidFill>
                <a:srgbClr val="646363"/>
              </a:solidFill>
            </a:endParaRPr>
          </a:p>
        </p:txBody>
      </p:sp>
      <p:pic>
        <p:nvPicPr>
          <p:cNvPr id="5" name="Grafik 4" descr="Ein Bild, das drinnen, Person, Tisch, Esstisch enthält.&#10;&#10;Automatisch generierte Beschreibung">
            <a:extLst>
              <a:ext uri="{FF2B5EF4-FFF2-40B4-BE49-F238E27FC236}">
                <a16:creationId xmlns:a16="http://schemas.microsoft.com/office/drawing/2014/main" id="{10050406-9F01-472B-9C8C-6E762684F0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232"/>
          <a:stretch/>
        </p:blipFill>
        <p:spPr>
          <a:xfrm>
            <a:off x="872988" y="3336147"/>
            <a:ext cx="3240359" cy="2761441"/>
          </a:xfrm>
          <a:prstGeom prst="rect">
            <a:avLst/>
          </a:prstGeom>
        </p:spPr>
      </p:pic>
      <p:pic>
        <p:nvPicPr>
          <p:cNvPr id="14" name="Grafik 13">
            <a:extLst>
              <a:ext uri="{FF2B5EF4-FFF2-40B4-BE49-F238E27FC236}">
                <a16:creationId xmlns:a16="http://schemas.microsoft.com/office/drawing/2014/main" id="{4F806A39-6ACF-4810-9BBB-DD49FDD9B7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5041477" y="3456275"/>
            <a:ext cx="3266048" cy="259228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ext Box 8"/>
          <p:cNvSpPr>
            <a:spLocks/>
          </p:cNvSpPr>
          <p:nvPr/>
        </p:nvSpPr>
        <p:spPr bwMode="auto">
          <a:xfrm>
            <a:off x="361950" y="2446338"/>
            <a:ext cx="8540750" cy="2677656"/>
          </a:xfrm>
          <a:prstGeom prst="rect">
            <a:avLst/>
          </a:prstGeom>
          <a:noFill/>
          <a:ln w="9525">
            <a:noFill/>
            <a:miter lim="800000"/>
            <a:headEnd/>
            <a:tailEnd/>
          </a:ln>
        </p:spPr>
        <p:txBody>
          <a:bodyPr>
            <a:spAutoFit/>
          </a:bodyPr>
          <a:lstStyle/>
          <a:p>
            <a:pPr>
              <a:spcAft>
                <a:spcPts val="0"/>
              </a:spcAft>
              <a:buClr>
                <a:srgbClr val="BA623D"/>
              </a:buClr>
              <a:buFont typeface="Calibri"/>
              <a:buChar char="?"/>
              <a:defRPr/>
            </a:pPr>
            <a:r>
              <a:rPr lang="de-DE" sz="2400">
                <a:latin typeface="Leelawadee UI Semilight" panose="020B0402040204020203" pitchFamily="34" charset="-34"/>
              </a:rPr>
              <a:t> Wie war mein Befinden während der einzelnen Aktivitäten?</a:t>
            </a:r>
            <a:endParaRPr/>
          </a:p>
          <a:p>
            <a:pPr>
              <a:spcAft>
                <a:spcPts val="0"/>
              </a:spcAft>
              <a:buClr>
                <a:srgbClr val="BA623D"/>
              </a:buClr>
              <a:buFont typeface="Calibri"/>
              <a:buChar char="?"/>
              <a:defRPr/>
            </a:pPr>
            <a:r>
              <a:rPr lang="de-DE" sz="2400">
                <a:latin typeface="Leelawadee UI Semilight" panose="020B0402040204020203" pitchFamily="34" charset="-34"/>
              </a:rPr>
              <a:t> Wie ist mein Befinden am Ende dieses Tages?</a:t>
            </a:r>
            <a:endParaRPr/>
          </a:p>
          <a:p>
            <a:pPr>
              <a:spcAft>
                <a:spcPts val="0"/>
              </a:spcAft>
              <a:buClr>
                <a:srgbClr val="BA623D"/>
              </a:buClr>
              <a:buFont typeface="Calibri"/>
              <a:buChar char="?"/>
              <a:defRPr/>
            </a:pPr>
            <a:r>
              <a:rPr lang="de-DE" sz="2400">
                <a:latin typeface="Leelawadee UI Semilight" panose="020B0402040204020203" pitchFamily="34" charset="-34"/>
              </a:rPr>
              <a:t> Wie zufrieden bin ich mit der Balance meiner Lebensbereiche?</a:t>
            </a:r>
            <a:endParaRPr/>
          </a:p>
          <a:p>
            <a:pPr>
              <a:spcAft>
                <a:spcPts val="0"/>
              </a:spcAft>
              <a:buClr>
                <a:srgbClr val="BA623D"/>
              </a:buClr>
              <a:buFont typeface="Calibri"/>
              <a:buChar char="?"/>
              <a:defRPr/>
            </a:pPr>
            <a:r>
              <a:rPr lang="de-DE" sz="2400">
                <a:latin typeface="Leelawadee UI Semilight" panose="020B0402040204020203" pitchFamily="34" charset="-34"/>
              </a:rPr>
              <a:t> Habe ich meine Haltungsvorsätze umsetzen können?</a:t>
            </a:r>
            <a:endParaRPr/>
          </a:p>
          <a:p>
            <a:pPr>
              <a:spcAft>
                <a:spcPts val="0"/>
              </a:spcAft>
              <a:buClr>
                <a:srgbClr val="BA623D"/>
              </a:buClr>
              <a:buFont typeface="Calibri"/>
              <a:buChar char="?"/>
              <a:defRPr/>
            </a:pPr>
            <a:r>
              <a:rPr lang="de-DE" sz="2400">
                <a:latin typeface="Leelawadee UI Semilight" panose="020B0402040204020203" pitchFamily="34" charset="-34"/>
              </a:rPr>
              <a:t> Sind Stolpersteine aufgetreten?</a:t>
            </a:r>
            <a:endParaRPr/>
          </a:p>
          <a:p>
            <a:pPr>
              <a:spcAft>
                <a:spcPts val="0"/>
              </a:spcAft>
              <a:buClr>
                <a:srgbClr val="BA623D"/>
              </a:buClr>
              <a:buFont typeface="Calibri"/>
              <a:buChar char="?"/>
              <a:defRPr/>
            </a:pPr>
            <a:r>
              <a:rPr lang="de-DE" sz="2400">
                <a:latin typeface="Leelawadee UI Semilight" panose="020B0402040204020203" pitchFamily="34" charset="-34"/>
              </a:rPr>
              <a:t> Und wie gut konnte ich sie überwinden?</a:t>
            </a:r>
            <a:endParaRPr/>
          </a:p>
        </p:txBody>
      </p:sp>
      <p:sp>
        <p:nvSpPr>
          <p:cNvPr id="9" name="Titel 1"/>
          <p:cNvSpPr>
            <a:spLocks noGrp="1"/>
          </p:cNvSpPr>
          <p:nvPr>
            <p:ph type="title"/>
          </p:nvPr>
        </p:nvSpPr>
        <p:spPr bwMode="auto">
          <a:xfrm>
            <a:off x="557213" y="611188"/>
            <a:ext cx="6066730" cy="432023"/>
          </a:xfrm>
        </p:spPr>
        <p:txBody>
          <a:bodyPr>
            <a:noAutofit/>
          </a:bodyPr>
          <a:lstStyle/>
          <a:p>
            <a:pPr>
              <a:defRPr/>
            </a:pPr>
            <a:r>
              <a:rPr lang="de-DE" sz="2000"/>
              <a:t>Wie Therapieerfolge im Alltag aufrecht erhalten?</a:t>
            </a:r>
            <a:endParaRPr sz="2000"/>
          </a:p>
        </p:txBody>
      </p:sp>
      <p:sp>
        <p:nvSpPr>
          <p:cNvPr id="5" name="Rechteck 4"/>
          <p:cNvSpPr/>
          <p:nvPr/>
        </p:nvSpPr>
        <p:spPr bwMode="auto">
          <a:xfrm>
            <a:off x="2879687" y="1421468"/>
            <a:ext cx="3422733" cy="485389"/>
          </a:xfrm>
          <a:prstGeom prst="rect">
            <a:avLst/>
          </a:prstGeom>
        </p:spPr>
        <p:txBody>
          <a:bodyPr wrap="none">
            <a:spAutoFit/>
          </a:bodyPr>
          <a:lstStyle/>
          <a:p>
            <a:pPr algn="ctr">
              <a:lnSpc>
                <a:spcPts val="3000"/>
              </a:lnSpc>
            </a:pPr>
            <a:r>
              <a:rPr lang="de-DE" sz="3600" b="1">
                <a:solidFill>
                  <a:srgbClr val="646363"/>
                </a:solidFill>
                <a:latin typeface="Leelawadee UI Semilight" panose="020B0402040204020203" pitchFamily="34" charset="-34"/>
              </a:rPr>
              <a:t>Tagesbewertung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Picture 7" descr="mein befinden"/>
          <p:cNvPicPr>
            <a:picLocks noChangeAspect="1" noChangeArrowheads="1"/>
          </p:cNvPicPr>
          <p:nvPr/>
        </p:nvPicPr>
        <p:blipFill>
          <a:blip r:embed="rId3" cstate="screen">
            <a:extLst>
              <a:ext uri="{28A0092B-C50C-407E-A947-70E740481C1C}">
                <a14:useLocalDpi xmlns:a14="http://schemas.microsoft.com/office/drawing/2010/main"/>
              </a:ext>
            </a:extLst>
          </a:blip>
          <a:stretch/>
        </p:blipFill>
        <p:spPr bwMode="auto">
          <a:xfrm>
            <a:off x="1651000" y="2720975"/>
            <a:ext cx="5407025" cy="3605213"/>
          </a:xfrm>
          <a:prstGeom prst="rect">
            <a:avLst/>
          </a:prstGeom>
          <a:noFill/>
          <a:ln w="9525">
            <a:noFill/>
            <a:miter lim="800000"/>
            <a:headEnd/>
            <a:tailEnd/>
          </a:ln>
        </p:spPr>
      </p:pic>
      <p:sp>
        <p:nvSpPr>
          <p:cNvPr id="9" name="Rectangle 8"/>
          <p:cNvSpPr>
            <a:spLocks noChangeArrowheads="1"/>
          </p:cNvSpPr>
          <p:nvPr/>
        </p:nvSpPr>
        <p:spPr bwMode="auto">
          <a:xfrm>
            <a:off x="6943725" y="4924425"/>
            <a:ext cx="396875" cy="331788"/>
          </a:xfrm>
          <a:prstGeom prst="rect">
            <a:avLst/>
          </a:prstGeom>
          <a:solidFill>
            <a:schemeClr val="bg1"/>
          </a:solidFill>
          <a:ln w="9525">
            <a:noFill/>
            <a:miter lim="800000"/>
            <a:headEnd/>
            <a:tailEnd/>
          </a:ln>
        </p:spPr>
        <p:txBody>
          <a:bodyPr wrap="none" anchor="ctr"/>
          <a:lstStyle/>
          <a:p>
            <a:pPr>
              <a:defRPr/>
            </a:pPr>
            <a:endParaRPr lang="de-DE"/>
          </a:p>
        </p:txBody>
      </p:sp>
      <p:sp>
        <p:nvSpPr>
          <p:cNvPr id="10" name="Titel 1"/>
          <p:cNvSpPr>
            <a:spLocks noGrp="1"/>
          </p:cNvSpPr>
          <p:nvPr>
            <p:ph type="title"/>
          </p:nvPr>
        </p:nvSpPr>
        <p:spPr bwMode="auto">
          <a:xfrm>
            <a:off x="557213" y="611188"/>
            <a:ext cx="6066730" cy="432023"/>
          </a:xfrm>
        </p:spPr>
        <p:txBody>
          <a:bodyPr>
            <a:noAutofit/>
          </a:bodyPr>
          <a:lstStyle/>
          <a:p>
            <a:pPr>
              <a:defRPr/>
            </a:pPr>
            <a:r>
              <a:rPr lang="de-DE" sz="2000"/>
              <a:t>Wie Therapieerfolge im Alltag aufrecht erhalten?</a:t>
            </a:r>
            <a:endParaRPr sz="2000"/>
          </a:p>
        </p:txBody>
      </p:sp>
      <p:sp>
        <p:nvSpPr>
          <p:cNvPr id="6" name="Rechteck 5"/>
          <p:cNvSpPr/>
          <p:nvPr/>
        </p:nvSpPr>
        <p:spPr bwMode="auto">
          <a:xfrm>
            <a:off x="1777626" y="1421468"/>
            <a:ext cx="5626861" cy="477054"/>
          </a:xfrm>
          <a:prstGeom prst="rect">
            <a:avLst/>
          </a:prstGeom>
        </p:spPr>
        <p:txBody>
          <a:bodyPr wrap="none">
            <a:spAutoFit/>
          </a:bodyPr>
          <a:lstStyle/>
          <a:p>
            <a:pPr algn="ctr">
              <a:lnSpc>
                <a:spcPts val="3000"/>
              </a:lnSpc>
            </a:pPr>
            <a:r>
              <a:rPr lang="de-DE" sz="3600" b="1">
                <a:solidFill>
                  <a:srgbClr val="646363"/>
                </a:solidFill>
                <a:latin typeface="Leelawadee UI Semilight" panose="020B0402040204020203" pitchFamily="34" charset="-34"/>
              </a:rPr>
              <a:t>Sich selbst im Blick behalten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Rectangle 8"/>
          <p:cNvSpPr>
            <a:spLocks noChangeArrowheads="1"/>
          </p:cNvSpPr>
          <p:nvPr/>
        </p:nvSpPr>
        <p:spPr bwMode="auto">
          <a:xfrm>
            <a:off x="6943725" y="4924425"/>
            <a:ext cx="396875" cy="331788"/>
          </a:xfrm>
          <a:prstGeom prst="rect">
            <a:avLst/>
          </a:prstGeom>
          <a:solidFill>
            <a:schemeClr val="bg1"/>
          </a:solidFill>
          <a:ln w="9525">
            <a:noFill/>
            <a:miter lim="800000"/>
            <a:headEnd/>
            <a:tailEnd/>
          </a:ln>
        </p:spPr>
        <p:txBody>
          <a:bodyPr wrap="none" anchor="ctr"/>
          <a:lstStyle/>
          <a:p>
            <a:pPr>
              <a:defRPr/>
            </a:pPr>
            <a:endParaRPr lang="de-DE"/>
          </a:p>
        </p:txBody>
      </p:sp>
      <p:sp>
        <p:nvSpPr>
          <p:cNvPr id="10" name="Titel 1"/>
          <p:cNvSpPr>
            <a:spLocks noGrp="1"/>
          </p:cNvSpPr>
          <p:nvPr>
            <p:ph type="title"/>
          </p:nvPr>
        </p:nvSpPr>
        <p:spPr bwMode="auto">
          <a:xfrm>
            <a:off x="557213" y="611188"/>
            <a:ext cx="6066730" cy="432023"/>
          </a:xfrm>
        </p:spPr>
        <p:txBody>
          <a:bodyPr>
            <a:noAutofit/>
          </a:bodyPr>
          <a:lstStyle/>
          <a:p>
            <a:pPr>
              <a:defRPr/>
            </a:pPr>
            <a:r>
              <a:rPr lang="de-DE" sz="2000"/>
              <a:t>Wie Therapieerfolge im Alltag aufrecht erhalten?</a:t>
            </a:r>
            <a:endParaRPr sz="2000"/>
          </a:p>
        </p:txBody>
      </p:sp>
      <p:pic>
        <p:nvPicPr>
          <p:cNvPr id="7" name="Grafik 6" descr="Ein Bild, das Text enthält.&#10;&#10;Automatisch generierte Beschreibung">
            <a:extLst>
              <a:ext uri="{FF2B5EF4-FFF2-40B4-BE49-F238E27FC236}">
                <a16:creationId xmlns:a16="http://schemas.microsoft.com/office/drawing/2014/main" id="{B3E3A6A4-3084-454D-B7B2-707B9E8CB3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2141984" y="1187227"/>
            <a:ext cx="4157766" cy="5143920"/>
          </a:xfrm>
          <a:prstGeom prst="rect">
            <a:avLst/>
          </a:prstGeom>
        </p:spPr>
      </p:pic>
    </p:spTree>
    <p:extLst>
      <p:ext uri="{BB962C8B-B14F-4D97-AF65-F5344CB8AC3E}">
        <p14:creationId xmlns:p14="http://schemas.microsoft.com/office/powerpoint/2010/main" val="3225777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bg>
      <p:bgRef idx="1001">
        <a:schemeClr val="bg1"/>
      </p:bgRef>
    </p:bg>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557213" y="611188"/>
            <a:ext cx="5233937" cy="720055"/>
          </a:xfrm>
        </p:spPr>
        <p:txBody>
          <a:bodyPr/>
          <a:lstStyle/>
          <a:p>
            <a:pPr>
              <a:defRPr/>
            </a:pPr>
            <a:r>
              <a:rPr lang="de-DE" sz="3300"/>
              <a:t>Reha-Nachsorgeangebote </a:t>
            </a:r>
            <a:br>
              <a:rPr lang="de-DE" sz="3300"/>
            </a:br>
            <a:r>
              <a:rPr lang="de-DE"/>
              <a:t>der Deutschen Rentenversicherung</a:t>
            </a:r>
            <a:endParaRPr/>
          </a:p>
        </p:txBody>
      </p:sp>
      <p:sp>
        <p:nvSpPr>
          <p:cNvPr id="6" name="Rectangle 4"/>
          <p:cNvSpPr>
            <a:spLocks noChangeArrowheads="1"/>
          </p:cNvSpPr>
          <p:nvPr/>
        </p:nvSpPr>
        <p:spPr bwMode="auto">
          <a:xfrm>
            <a:off x="541338" y="2187575"/>
            <a:ext cx="3903662" cy="4021138"/>
          </a:xfrm>
          <a:prstGeom prst="rect">
            <a:avLst/>
          </a:prstGeom>
          <a:solidFill>
            <a:schemeClr val="bg1">
              <a:lumMod val="95000"/>
            </a:schemeClr>
          </a:solidFill>
          <a:ln w="9525" algn="ctr">
            <a:noFill/>
            <a:miter lim="800000"/>
            <a:headEnd/>
            <a:tailEnd/>
          </a:ln>
        </p:spPr>
        <p:txBody>
          <a:bodyPr wrap="none" anchor="ctr"/>
          <a:lstStyle/>
          <a:p>
            <a:pPr algn="ctr">
              <a:defRPr/>
            </a:pPr>
            <a:endParaRPr lang="de-DE" sz="1800">
              <a:solidFill>
                <a:srgbClr val="BA623D"/>
              </a:solidFill>
              <a:latin typeface="Leelawadee UI Semilight" panose="020B0402040204020203" pitchFamily="34" charset="-34"/>
            </a:endParaRPr>
          </a:p>
        </p:txBody>
      </p:sp>
      <p:sp>
        <p:nvSpPr>
          <p:cNvPr id="8" name="Rectangle 6"/>
          <p:cNvSpPr>
            <a:spLocks noChangeArrowheads="1"/>
          </p:cNvSpPr>
          <p:nvPr/>
        </p:nvSpPr>
        <p:spPr bwMode="auto">
          <a:xfrm>
            <a:off x="1292225" y="2560638"/>
            <a:ext cx="2481263" cy="579437"/>
          </a:xfrm>
          <a:prstGeom prst="rect">
            <a:avLst/>
          </a:prstGeom>
          <a:noFill/>
          <a:ln w="9525" algn="ctr">
            <a:noFill/>
            <a:miter lim="800000"/>
            <a:headEnd/>
            <a:tailEnd/>
          </a:ln>
        </p:spPr>
        <p:txBody>
          <a:bodyPr>
            <a:spAutoFit/>
          </a:bodyPr>
          <a:lstStyle/>
          <a:p>
            <a:pPr algn="ctr">
              <a:defRPr/>
            </a:pPr>
            <a:r>
              <a:rPr lang="de-DE" sz="3200" b="1">
                <a:solidFill>
                  <a:srgbClr val="646363"/>
                </a:solidFill>
                <a:latin typeface="Leelawadee UI Semilight" panose="020B0402040204020203" pitchFamily="34" charset="-34"/>
              </a:rPr>
              <a:t>DE-RENA</a:t>
            </a:r>
          </a:p>
        </p:txBody>
      </p:sp>
      <p:sp>
        <p:nvSpPr>
          <p:cNvPr id="9" name="Text Box 7"/>
          <p:cNvSpPr>
            <a:spLocks/>
          </p:cNvSpPr>
          <p:nvPr/>
        </p:nvSpPr>
        <p:spPr bwMode="auto">
          <a:xfrm>
            <a:off x="4708525" y="2911475"/>
            <a:ext cx="4471988" cy="2246769"/>
          </a:xfrm>
          <a:prstGeom prst="rect">
            <a:avLst/>
          </a:prstGeom>
          <a:noFill/>
          <a:ln w="9525">
            <a:noFill/>
            <a:miter lim="800000"/>
            <a:headEnd/>
            <a:tailEnd/>
          </a:ln>
        </p:spPr>
        <p:txBody>
          <a:bodyPr>
            <a:spAutoFit/>
          </a:bodyPr>
          <a:lstStyle/>
          <a:p>
            <a:pPr lvl="1">
              <a:spcAft>
                <a:spcPts val="0"/>
              </a:spcAft>
              <a:buClr>
                <a:srgbClr val="BA623D"/>
              </a:buClr>
              <a:buFont typeface="Wingdings"/>
              <a:buChar char="§"/>
              <a:defRPr/>
            </a:pPr>
            <a:r>
              <a:rPr lang="de-DE" sz="2000">
                <a:latin typeface="Leelawadee UI Semilight" panose="020B0402040204020203" pitchFamily="34" charset="-34"/>
              </a:rPr>
              <a:t> Nachsorge mit Unterstützung</a:t>
            </a:r>
            <a:br>
              <a:rPr lang="de-DE" sz="2000">
                <a:latin typeface="Leelawadee UI Semilight" panose="020B0402040204020203" pitchFamily="34" charset="-34"/>
              </a:rPr>
            </a:br>
            <a:r>
              <a:rPr lang="de-DE" sz="2000">
                <a:latin typeface="Leelawadee UI Semilight" panose="020B0402040204020203" pitchFamily="34" charset="-34"/>
              </a:rPr>
              <a:t>   einer Smartphone-App</a:t>
            </a:r>
            <a:endParaRPr/>
          </a:p>
          <a:p>
            <a:pPr lvl="1">
              <a:spcAft>
                <a:spcPts val="0"/>
              </a:spcAft>
              <a:buClr>
                <a:srgbClr val="BA623D"/>
              </a:buClr>
              <a:buFont typeface="Wingdings"/>
              <a:buChar char="§"/>
              <a:defRPr/>
            </a:pPr>
            <a:r>
              <a:rPr lang="de-DE" sz="2000">
                <a:latin typeface="Leelawadee UI Semilight" panose="020B0402040204020203" pitchFamily="34" charset="-34"/>
              </a:rPr>
              <a:t> telefonischer Kontakt zu </a:t>
            </a:r>
            <a:br>
              <a:rPr lang="de-DE" sz="2000">
                <a:latin typeface="Leelawadee UI Semilight" panose="020B0402040204020203" pitchFamily="34" charset="-34"/>
              </a:rPr>
            </a:br>
            <a:r>
              <a:rPr lang="de-DE" sz="2000">
                <a:latin typeface="Leelawadee UI Semilight" panose="020B0402040204020203" pitchFamily="34" charset="-34"/>
              </a:rPr>
              <a:t>   Nachsorgetherapeut in der Klinik </a:t>
            </a:r>
            <a:endParaRPr/>
          </a:p>
          <a:p>
            <a:pPr lvl="1">
              <a:spcAft>
                <a:spcPts val="0"/>
              </a:spcAft>
              <a:buClr>
                <a:srgbClr val="BA623D"/>
              </a:buClr>
              <a:buFont typeface="Wingdings"/>
              <a:buChar char="§"/>
              <a:defRPr/>
            </a:pPr>
            <a:r>
              <a:rPr lang="de-DE" sz="2000">
                <a:latin typeface="Leelawadee UI Semilight" panose="020B0402040204020203" pitchFamily="34" charset="-34"/>
              </a:rPr>
              <a:t> für Patienten mit Depression</a:t>
            </a:r>
            <a:endParaRPr/>
          </a:p>
          <a:p>
            <a:pPr lvl="1">
              <a:spcAft>
                <a:spcPts val="0"/>
              </a:spcAft>
              <a:buClr>
                <a:srgbClr val="BA623D"/>
              </a:buClr>
              <a:buFont typeface="Wingdings"/>
              <a:buChar char="§"/>
              <a:defRPr/>
            </a:pPr>
            <a:r>
              <a:rPr lang="de-DE" sz="2000">
                <a:latin typeface="Leelawadee UI Semilight" panose="020B0402040204020203" pitchFamily="34" charset="-34"/>
              </a:rPr>
              <a:t> Modellprojekt </a:t>
            </a:r>
            <a:endParaRPr/>
          </a:p>
          <a:p>
            <a:pPr lvl="1">
              <a:spcAft>
                <a:spcPts val="0"/>
              </a:spcAft>
              <a:buClr>
                <a:srgbClr val="BA623D"/>
              </a:buClr>
              <a:buFont typeface="Wingdings"/>
              <a:buChar char="§"/>
              <a:defRPr/>
            </a:pPr>
            <a:endParaRPr lang="de-DE" sz="2000">
              <a:latin typeface="Leelawadee UI Semilight" panose="020B0402040204020203" pitchFamily="34" charset="-34"/>
            </a:endParaRPr>
          </a:p>
        </p:txBody>
      </p:sp>
      <p:pic>
        <p:nvPicPr>
          <p:cNvPr id="7" name="Grafik 6">
            <a:extLst>
              <a:ext uri="{FF2B5EF4-FFF2-40B4-BE49-F238E27FC236}">
                <a16:creationId xmlns:a16="http://schemas.microsoft.com/office/drawing/2014/main" id="{A24CE911-1FBE-42FA-BA01-1C7BD021905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860145" y="3275459"/>
            <a:ext cx="3266048" cy="2592288"/>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 Box 5"/>
          <p:cNvSpPr>
            <a:spLocks/>
          </p:cNvSpPr>
          <p:nvPr/>
        </p:nvSpPr>
        <p:spPr bwMode="auto">
          <a:xfrm>
            <a:off x="1482725" y="6489700"/>
            <a:ext cx="5132388" cy="369332"/>
          </a:xfrm>
          <a:prstGeom prst="rect">
            <a:avLst/>
          </a:prstGeom>
          <a:noFill/>
          <a:ln w="9525">
            <a:noFill/>
            <a:miter lim="800000"/>
            <a:headEnd/>
            <a:tailEnd/>
          </a:ln>
        </p:spPr>
        <p:txBody>
          <a:bodyPr>
            <a:spAutoFit/>
          </a:bodyPr>
          <a:lstStyle/>
          <a:p>
            <a:pPr>
              <a:spcBef>
                <a:spcPts val="0"/>
              </a:spcBef>
              <a:defRPr/>
            </a:pPr>
            <a:endParaRPr lang="de-DE" sz="1800">
              <a:latin typeface="Leelawadee UI Semilight" panose="020B0402040204020203" pitchFamily="34" charset="-34"/>
            </a:endParaRPr>
          </a:p>
        </p:txBody>
      </p:sp>
      <p:sp>
        <p:nvSpPr>
          <p:cNvPr id="9" name="Text Box 7"/>
          <p:cNvSpPr>
            <a:spLocks/>
          </p:cNvSpPr>
          <p:nvPr/>
        </p:nvSpPr>
        <p:spPr bwMode="auto">
          <a:xfrm>
            <a:off x="3265488" y="1811338"/>
            <a:ext cx="4925168" cy="701675"/>
          </a:xfrm>
          <a:prstGeom prst="rect">
            <a:avLst/>
          </a:prstGeom>
          <a:noFill/>
          <a:ln w="9525">
            <a:noFill/>
            <a:miter lim="800000"/>
            <a:headEnd/>
            <a:tailEnd/>
          </a:ln>
        </p:spPr>
        <p:txBody>
          <a:bodyPr wrap="square">
            <a:spAutoFit/>
          </a:bodyPr>
          <a:lstStyle/>
          <a:p>
            <a:pPr lvl="1">
              <a:spcAft>
                <a:spcPts val="0"/>
              </a:spcAft>
              <a:buClr>
                <a:srgbClr val="BA623D"/>
              </a:buClr>
              <a:buFont typeface="Wingdings"/>
              <a:buChar char="§"/>
              <a:defRPr/>
            </a:pPr>
            <a:r>
              <a:rPr lang="de-DE" sz="4000">
                <a:latin typeface="Leelawadee UI Semilight" panose="020B0402040204020203" pitchFamily="34" charset="-34"/>
              </a:rPr>
              <a:t> Lebensbereiche</a:t>
            </a:r>
            <a:endParaRPr/>
          </a:p>
        </p:txBody>
      </p:sp>
      <p:sp>
        <p:nvSpPr>
          <p:cNvPr id="11" name="Titel 1"/>
          <p:cNvSpPr>
            <a:spLocks noGrp="1"/>
          </p:cNvSpPr>
          <p:nvPr>
            <p:ph type="title"/>
          </p:nvPr>
        </p:nvSpPr>
        <p:spPr bwMode="auto">
          <a:xfrm>
            <a:off x="531813" y="637951"/>
            <a:ext cx="3482379" cy="597050"/>
          </a:xfrm>
        </p:spPr>
        <p:txBody>
          <a:bodyPr/>
          <a:lstStyle/>
          <a:p>
            <a:pPr>
              <a:defRPr/>
            </a:pPr>
            <a:r>
              <a:rPr lang="de-DE" sz="3300"/>
              <a:t>Die DE-RENA App</a:t>
            </a:r>
          </a:p>
        </p:txBody>
      </p:sp>
      <p:pic>
        <p:nvPicPr>
          <p:cNvPr id="12" name="Picture 10" descr="Samsung-Galaxy-S5-white-black"/>
          <p:cNvPicPr>
            <a:picLocks noChangeAspect="1" noChangeArrowheads="1"/>
          </p:cNvPicPr>
          <p:nvPr/>
        </p:nvPicPr>
        <p:blipFill>
          <a:blip r:embed="rId3" cstate="screen">
            <a:extLst>
              <a:ext uri="{28A0092B-C50C-407E-A947-70E740481C1C}">
                <a14:useLocalDpi xmlns:a14="http://schemas.microsoft.com/office/drawing/2010/main"/>
              </a:ext>
            </a:extLst>
          </a:blip>
          <a:stretch/>
        </p:blipFill>
        <p:spPr bwMode="auto">
          <a:xfrm>
            <a:off x="1552486" y="3131443"/>
            <a:ext cx="1349055" cy="2592288"/>
          </a:xfrm>
          <a:prstGeom prst="rect">
            <a:avLst/>
          </a:prstGeom>
          <a:noFill/>
          <a:ln w="9525">
            <a:noFill/>
            <a:miter lim="800000"/>
            <a:headEnd/>
            <a:tailEnd/>
          </a:ln>
        </p:spPr>
      </p:pic>
      <p:pic>
        <p:nvPicPr>
          <p:cNvPr id="13" name="Grafik 12"/>
          <p:cNvPicPr>
            <a:picLocks noChangeAspect="1"/>
          </p:cNvPicPr>
          <p:nvPr/>
        </p:nvPicPr>
        <p:blipFill>
          <a:blip r:embed="rId4">
            <a:extLst>
              <a:ext uri="{28A0092B-C50C-407E-A947-70E740481C1C}">
                <a14:useLocalDpi xmlns:a14="http://schemas.microsoft.com/office/drawing/2010/main"/>
              </a:ext>
            </a:extLst>
          </a:blip>
          <a:stretch>
            <a:fillRect/>
          </a:stretch>
        </p:blipFill>
        <p:spPr bwMode="auto">
          <a:xfrm>
            <a:off x="701674" y="1763291"/>
            <a:ext cx="2592525" cy="460893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ext Box 7"/>
          <p:cNvSpPr>
            <a:spLocks/>
          </p:cNvSpPr>
          <p:nvPr/>
        </p:nvSpPr>
        <p:spPr bwMode="auto">
          <a:xfrm>
            <a:off x="3265488" y="1811338"/>
            <a:ext cx="4853160" cy="1938992"/>
          </a:xfrm>
          <a:prstGeom prst="rect">
            <a:avLst/>
          </a:prstGeom>
          <a:noFill/>
          <a:ln w="9525">
            <a:noFill/>
            <a:miter lim="800000"/>
            <a:headEnd/>
            <a:tailEnd/>
          </a:ln>
        </p:spPr>
        <p:txBody>
          <a:bodyPr wrap="square">
            <a:spAutoFit/>
          </a:bodyPr>
          <a:lstStyle/>
          <a:p>
            <a:pPr lvl="1">
              <a:spcAft>
                <a:spcPts val="0"/>
              </a:spcAft>
              <a:buClr>
                <a:srgbClr val="BA623D"/>
              </a:buClr>
              <a:buFont typeface="Wingdings"/>
              <a:buChar char="§"/>
              <a:defRPr/>
            </a:pPr>
            <a:r>
              <a:rPr lang="de-DE" sz="4000">
                <a:latin typeface="Leelawadee UI Semilight" panose="020B0402040204020203" pitchFamily="34" charset="-34"/>
              </a:rPr>
              <a:t> Lebensbereiche</a:t>
            </a:r>
            <a:endParaRPr/>
          </a:p>
          <a:p>
            <a:pPr lvl="1">
              <a:spcAft>
                <a:spcPts val="0"/>
              </a:spcAft>
              <a:buClr>
                <a:srgbClr val="BA623D"/>
              </a:buClr>
              <a:buFont typeface="Wingdings"/>
              <a:buChar char="§"/>
              <a:defRPr/>
            </a:pPr>
            <a:r>
              <a:rPr lang="de-DE" sz="4000">
                <a:latin typeface="Leelawadee UI Semilight" panose="020B0402040204020203" pitchFamily="34" charset="-34"/>
              </a:rPr>
              <a:t> Vorsätze</a:t>
            </a:r>
            <a:endParaRPr/>
          </a:p>
          <a:p>
            <a:pPr lvl="1">
              <a:spcAft>
                <a:spcPts val="0"/>
              </a:spcAft>
              <a:buClr>
                <a:srgbClr val="BA623D"/>
              </a:buClr>
              <a:buFont typeface="Wingdings"/>
              <a:buChar char="§"/>
              <a:defRPr/>
            </a:pPr>
            <a:endParaRPr lang="de-DE" sz="4000">
              <a:latin typeface="Leelawadee UI Semilight" panose="020B0402040204020203" pitchFamily="34" charset="-34"/>
            </a:endParaRPr>
          </a:p>
        </p:txBody>
      </p:sp>
      <p:sp>
        <p:nvSpPr>
          <p:cNvPr id="9" name="Rectangle 11"/>
          <p:cNvSpPr>
            <a:spLocks noChangeArrowheads="1"/>
          </p:cNvSpPr>
          <p:nvPr/>
        </p:nvSpPr>
        <p:spPr bwMode="auto">
          <a:xfrm>
            <a:off x="1514475" y="1554163"/>
            <a:ext cx="914400" cy="190500"/>
          </a:xfrm>
          <a:prstGeom prst="rect">
            <a:avLst/>
          </a:prstGeom>
          <a:solidFill>
            <a:srgbClr val="F8F8F8"/>
          </a:solidFill>
          <a:ln w="9525">
            <a:noFill/>
            <a:miter lim="800000"/>
            <a:headEnd/>
            <a:tailEnd/>
          </a:ln>
        </p:spPr>
        <p:txBody>
          <a:bodyPr wrap="none" anchor="ctr"/>
          <a:lstStyle/>
          <a:p>
            <a:pPr>
              <a:defRPr/>
            </a:pPr>
            <a:endParaRPr lang="de-DE"/>
          </a:p>
        </p:txBody>
      </p:sp>
      <p:sp>
        <p:nvSpPr>
          <p:cNvPr id="11" name="Titel 1"/>
          <p:cNvSpPr>
            <a:spLocks noGrp="1"/>
          </p:cNvSpPr>
          <p:nvPr>
            <p:ph type="title"/>
          </p:nvPr>
        </p:nvSpPr>
        <p:spPr bwMode="auto">
          <a:xfrm>
            <a:off x="531813" y="637951"/>
            <a:ext cx="3482379" cy="597050"/>
          </a:xfrm>
        </p:spPr>
        <p:txBody>
          <a:bodyPr/>
          <a:lstStyle/>
          <a:p>
            <a:pPr>
              <a:defRPr/>
            </a:pPr>
            <a:r>
              <a:rPr lang="de-DE" sz="3300"/>
              <a:t>Die DE-RENA App</a:t>
            </a:r>
          </a:p>
        </p:txBody>
      </p:sp>
      <p:pic>
        <p:nvPicPr>
          <p:cNvPr id="3" name="Grafik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675" y="1762696"/>
            <a:ext cx="2592859" cy="460952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ext Box 7"/>
          <p:cNvSpPr>
            <a:spLocks/>
          </p:cNvSpPr>
          <p:nvPr/>
        </p:nvSpPr>
        <p:spPr bwMode="auto">
          <a:xfrm>
            <a:off x="3265488" y="1811338"/>
            <a:ext cx="4997176" cy="2554545"/>
          </a:xfrm>
          <a:prstGeom prst="rect">
            <a:avLst/>
          </a:prstGeom>
          <a:noFill/>
          <a:ln w="9525">
            <a:noFill/>
            <a:miter lim="800000"/>
            <a:headEnd/>
            <a:tailEnd/>
          </a:ln>
        </p:spPr>
        <p:txBody>
          <a:bodyPr wrap="square">
            <a:spAutoFit/>
          </a:bodyPr>
          <a:lstStyle/>
          <a:p>
            <a:pPr lvl="1">
              <a:spcAft>
                <a:spcPts val="0"/>
              </a:spcAft>
              <a:buClr>
                <a:srgbClr val="BA623D"/>
              </a:buClr>
              <a:buFont typeface="Wingdings"/>
              <a:buChar char="§"/>
              <a:defRPr/>
            </a:pPr>
            <a:r>
              <a:rPr lang="de-DE" sz="4000">
                <a:latin typeface="Leelawadee UI Semilight" panose="020B0402040204020203" pitchFamily="34" charset="-34"/>
              </a:rPr>
              <a:t> Lebensbereiche</a:t>
            </a:r>
            <a:endParaRPr/>
          </a:p>
          <a:p>
            <a:pPr lvl="1">
              <a:spcAft>
                <a:spcPts val="0"/>
              </a:spcAft>
              <a:buClr>
                <a:srgbClr val="BA623D"/>
              </a:buClr>
              <a:buFont typeface="Wingdings"/>
              <a:buChar char="§"/>
              <a:defRPr/>
            </a:pPr>
            <a:r>
              <a:rPr lang="de-DE" sz="4000">
                <a:latin typeface="Leelawadee UI Semilight" panose="020B0402040204020203" pitchFamily="34" charset="-34"/>
              </a:rPr>
              <a:t> Vorsätze</a:t>
            </a:r>
            <a:endParaRPr/>
          </a:p>
          <a:p>
            <a:pPr lvl="1">
              <a:spcAft>
                <a:spcPts val="0"/>
              </a:spcAft>
              <a:buClr>
                <a:srgbClr val="BA623D"/>
              </a:buClr>
              <a:buFont typeface="Wingdings"/>
              <a:buChar char="§"/>
              <a:defRPr/>
            </a:pPr>
            <a:r>
              <a:rPr lang="de-DE" sz="4000">
                <a:latin typeface="Leelawadee UI Semilight" panose="020B0402040204020203" pitchFamily="34" charset="-34"/>
              </a:rPr>
              <a:t> Stolpersteine</a:t>
            </a:r>
            <a:endParaRPr/>
          </a:p>
          <a:p>
            <a:pPr lvl="1">
              <a:spcAft>
                <a:spcPts val="0"/>
              </a:spcAft>
              <a:buClr>
                <a:srgbClr val="BA623D"/>
              </a:buClr>
              <a:buFont typeface="Wingdings"/>
              <a:buChar char="§"/>
              <a:defRPr/>
            </a:pPr>
            <a:endParaRPr lang="de-DE" sz="4000">
              <a:latin typeface="Leelawadee UI Semilight" panose="020B0402040204020203" pitchFamily="34" charset="-34"/>
            </a:endParaRPr>
          </a:p>
        </p:txBody>
      </p:sp>
      <p:sp>
        <p:nvSpPr>
          <p:cNvPr id="12" name="Titel 1"/>
          <p:cNvSpPr>
            <a:spLocks noGrp="1"/>
          </p:cNvSpPr>
          <p:nvPr>
            <p:ph type="title"/>
          </p:nvPr>
        </p:nvSpPr>
        <p:spPr bwMode="auto">
          <a:xfrm>
            <a:off x="531813" y="637951"/>
            <a:ext cx="3482379" cy="597050"/>
          </a:xfrm>
        </p:spPr>
        <p:txBody>
          <a:bodyPr/>
          <a:lstStyle/>
          <a:p>
            <a:pPr>
              <a:defRPr/>
            </a:pPr>
            <a:r>
              <a:rPr lang="de-DE" sz="3300"/>
              <a:t>Die DE-RENA App</a:t>
            </a:r>
          </a:p>
        </p:txBody>
      </p:sp>
      <p:pic>
        <p:nvPicPr>
          <p:cNvPr id="2" name="Grafik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823" y="1762696"/>
            <a:ext cx="2592861" cy="460952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ext Box 7"/>
          <p:cNvSpPr>
            <a:spLocks/>
          </p:cNvSpPr>
          <p:nvPr/>
        </p:nvSpPr>
        <p:spPr bwMode="auto">
          <a:xfrm>
            <a:off x="3265488" y="1811338"/>
            <a:ext cx="4853160" cy="3170099"/>
          </a:xfrm>
          <a:prstGeom prst="rect">
            <a:avLst/>
          </a:prstGeom>
          <a:noFill/>
          <a:ln w="9525">
            <a:noFill/>
            <a:miter lim="800000"/>
            <a:headEnd/>
            <a:tailEnd/>
          </a:ln>
        </p:spPr>
        <p:txBody>
          <a:bodyPr wrap="square">
            <a:spAutoFit/>
          </a:bodyPr>
          <a:lstStyle/>
          <a:p>
            <a:pPr lvl="1">
              <a:spcAft>
                <a:spcPts val="0"/>
              </a:spcAft>
              <a:buClr>
                <a:srgbClr val="BA623D"/>
              </a:buClr>
              <a:buFont typeface="Wingdings"/>
              <a:buChar char="§"/>
              <a:defRPr/>
            </a:pPr>
            <a:r>
              <a:rPr lang="de-DE" sz="4000">
                <a:latin typeface="Leelawadee UI Semilight" panose="020B0402040204020203" pitchFamily="34" charset="-34"/>
              </a:rPr>
              <a:t> Lebensbereiche</a:t>
            </a:r>
            <a:endParaRPr/>
          </a:p>
          <a:p>
            <a:pPr lvl="1">
              <a:spcAft>
                <a:spcPts val="0"/>
              </a:spcAft>
              <a:buClr>
                <a:srgbClr val="BA623D"/>
              </a:buClr>
              <a:buFont typeface="Wingdings"/>
              <a:buChar char="§"/>
              <a:defRPr/>
            </a:pPr>
            <a:r>
              <a:rPr lang="de-DE" sz="4000">
                <a:latin typeface="Leelawadee UI Semilight" panose="020B0402040204020203" pitchFamily="34" charset="-34"/>
              </a:rPr>
              <a:t> Vorsätze</a:t>
            </a:r>
            <a:endParaRPr/>
          </a:p>
          <a:p>
            <a:pPr lvl="1">
              <a:spcAft>
                <a:spcPts val="0"/>
              </a:spcAft>
              <a:buClr>
                <a:srgbClr val="BA623D"/>
              </a:buClr>
              <a:buFont typeface="Wingdings"/>
              <a:buChar char="§"/>
              <a:defRPr/>
            </a:pPr>
            <a:r>
              <a:rPr lang="de-DE" sz="4000">
                <a:latin typeface="Leelawadee UI Semilight" panose="020B0402040204020203" pitchFamily="34" charset="-34"/>
              </a:rPr>
              <a:t> Stolpersteine</a:t>
            </a:r>
            <a:endParaRPr/>
          </a:p>
          <a:p>
            <a:pPr lvl="1">
              <a:spcAft>
                <a:spcPts val="0"/>
              </a:spcAft>
              <a:buClr>
                <a:srgbClr val="BA623D"/>
              </a:buClr>
              <a:buFont typeface="Wingdings"/>
              <a:buChar char="§"/>
              <a:defRPr/>
            </a:pPr>
            <a:r>
              <a:rPr lang="de-DE" sz="4000">
                <a:latin typeface="Leelawadee UI Semilight" panose="020B0402040204020203" pitchFamily="34" charset="-34"/>
              </a:rPr>
              <a:t> Tätigkeiten</a:t>
            </a:r>
            <a:endParaRPr/>
          </a:p>
          <a:p>
            <a:pPr lvl="1">
              <a:spcAft>
                <a:spcPts val="0"/>
              </a:spcAft>
              <a:buClr>
                <a:srgbClr val="BA623D"/>
              </a:buClr>
              <a:buFont typeface="Wingdings"/>
              <a:buChar char="§"/>
              <a:defRPr/>
            </a:pPr>
            <a:endParaRPr lang="de-DE" sz="4000">
              <a:latin typeface="Leelawadee UI Semilight" panose="020B0402040204020203" pitchFamily="34" charset="-34"/>
            </a:endParaRPr>
          </a:p>
        </p:txBody>
      </p:sp>
      <p:sp>
        <p:nvSpPr>
          <p:cNvPr id="12" name="Titel 1"/>
          <p:cNvSpPr>
            <a:spLocks noGrp="1"/>
          </p:cNvSpPr>
          <p:nvPr>
            <p:ph type="title"/>
          </p:nvPr>
        </p:nvSpPr>
        <p:spPr bwMode="auto">
          <a:xfrm>
            <a:off x="531813" y="637951"/>
            <a:ext cx="3482379" cy="597050"/>
          </a:xfrm>
        </p:spPr>
        <p:txBody>
          <a:bodyPr/>
          <a:lstStyle/>
          <a:p>
            <a:pPr>
              <a:defRPr/>
            </a:pPr>
            <a:r>
              <a:rPr lang="de-DE" sz="3300"/>
              <a:t>Die DE-RENA App</a:t>
            </a:r>
          </a:p>
        </p:txBody>
      </p:sp>
      <p:pic>
        <p:nvPicPr>
          <p:cNvPr id="2" name="Grafik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4375" y="1763713"/>
            <a:ext cx="2592288" cy="460851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ext Box 7"/>
          <p:cNvSpPr>
            <a:spLocks/>
          </p:cNvSpPr>
          <p:nvPr/>
        </p:nvSpPr>
        <p:spPr bwMode="auto">
          <a:xfrm>
            <a:off x="3265488" y="1811338"/>
            <a:ext cx="4471987" cy="701675"/>
          </a:xfrm>
          <a:prstGeom prst="rect">
            <a:avLst/>
          </a:prstGeom>
          <a:noFill/>
          <a:ln w="9525">
            <a:noFill/>
            <a:miter lim="800000"/>
            <a:headEnd/>
            <a:tailEnd/>
          </a:ln>
        </p:spPr>
        <p:txBody>
          <a:bodyPr>
            <a:spAutoFit/>
          </a:bodyPr>
          <a:lstStyle/>
          <a:p>
            <a:pPr lvl="1">
              <a:spcAft>
                <a:spcPts val="0"/>
              </a:spcAft>
              <a:buClr>
                <a:srgbClr val="BA623D"/>
              </a:buClr>
              <a:buFont typeface="Wingdings"/>
              <a:buChar char="§"/>
              <a:defRPr/>
            </a:pPr>
            <a:r>
              <a:rPr lang="de-DE" sz="4000">
                <a:latin typeface="Leelawadee UI Semilight" panose="020B0402040204020203" pitchFamily="34" charset="-34"/>
              </a:rPr>
              <a:t> Musterwoche</a:t>
            </a:r>
            <a:endParaRPr/>
          </a:p>
        </p:txBody>
      </p:sp>
      <p:sp>
        <p:nvSpPr>
          <p:cNvPr id="12" name="Titel 1"/>
          <p:cNvSpPr>
            <a:spLocks noGrp="1"/>
          </p:cNvSpPr>
          <p:nvPr>
            <p:ph type="title"/>
          </p:nvPr>
        </p:nvSpPr>
        <p:spPr bwMode="auto">
          <a:xfrm>
            <a:off x="531813" y="637951"/>
            <a:ext cx="3482379" cy="597050"/>
          </a:xfrm>
        </p:spPr>
        <p:txBody>
          <a:bodyPr/>
          <a:lstStyle/>
          <a:p>
            <a:pPr>
              <a:defRPr/>
            </a:pPr>
            <a:r>
              <a:rPr lang="de-DE" sz="3300"/>
              <a:t>Die DE-RENA App</a:t>
            </a:r>
          </a:p>
        </p:txBody>
      </p:sp>
      <p:pic>
        <p:nvPicPr>
          <p:cNvPr id="8" name="Grafik 7" descr="Ein Bild, das Screenshot, Schrank enthält.&#10;&#10;Automatisch generierte Beschreibung">
            <a:extLst>
              <a:ext uri="{FF2B5EF4-FFF2-40B4-BE49-F238E27FC236}">
                <a16:creationId xmlns:a16="http://schemas.microsoft.com/office/drawing/2014/main" id="{2D2D3D41-3EBA-43C8-87D8-8FD644909B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0702" y="3397455"/>
            <a:ext cx="1692444" cy="3008788"/>
          </a:xfrm>
          <a:prstGeom prst="rect">
            <a:avLst/>
          </a:prstGeom>
        </p:spPr>
      </p:pic>
      <p:pic>
        <p:nvPicPr>
          <p:cNvPr id="9" name="Grafik 8" descr="Ein Bild, das Screenshot enthält.&#10;&#10;Automatisch generierte Beschreibung">
            <a:extLst>
              <a:ext uri="{FF2B5EF4-FFF2-40B4-BE49-F238E27FC236}">
                <a16:creationId xmlns:a16="http://schemas.microsoft.com/office/drawing/2014/main" id="{75A22268-9C9A-4874-9FB2-4A12C1EAB4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977" y="1772578"/>
            <a:ext cx="2579511" cy="4585797"/>
          </a:xfrm>
          <a:prstGeom prst="rect">
            <a:avLst/>
          </a:prstGeom>
        </p:spPr>
      </p:pic>
      <p:sp>
        <p:nvSpPr>
          <p:cNvPr id="11" name="Textfeld 9">
            <a:extLst>
              <a:ext uri="{FF2B5EF4-FFF2-40B4-BE49-F238E27FC236}">
                <a16:creationId xmlns:a16="http://schemas.microsoft.com/office/drawing/2014/main" id="{6ED9E893-8EF3-4576-B230-357F984B1755}"/>
              </a:ext>
            </a:extLst>
          </p:cNvPr>
          <p:cNvSpPr txBox="1"/>
          <p:nvPr/>
        </p:nvSpPr>
        <p:spPr bwMode="auto">
          <a:xfrm rot="20614560">
            <a:off x="6299208" y="2720018"/>
            <a:ext cx="2531949" cy="738664"/>
          </a:xfrm>
          <a:prstGeom prst="rect">
            <a:avLst/>
          </a:prstGeom>
          <a:noFill/>
        </p:spPr>
        <p:txBody>
          <a:bodyPr wrap="square">
            <a:spAutoFit/>
          </a:bodyPr>
          <a:lstStyle>
            <a:defPPr>
              <a:defRPr lang="de-DE"/>
            </a:defPPr>
            <a:lvl1pPr algn="l" defTabSz="457200">
              <a:spcBef>
                <a:spcPts val="0"/>
              </a:spcBef>
              <a:spcAft>
                <a:spcPts val="0"/>
              </a:spcAft>
              <a:defRPr sz="1400">
                <a:solidFill>
                  <a:schemeClr val="tx1"/>
                </a:solidFill>
                <a:latin typeface="Arial"/>
                <a:ea typeface="+mn-ea"/>
              </a:defRPr>
            </a:lvl1pPr>
            <a:lvl2pPr marL="457200" algn="l" defTabSz="457200">
              <a:spcBef>
                <a:spcPts val="0"/>
              </a:spcBef>
              <a:spcAft>
                <a:spcPts val="0"/>
              </a:spcAft>
              <a:defRPr sz="1400">
                <a:solidFill>
                  <a:schemeClr val="tx1"/>
                </a:solidFill>
                <a:latin typeface="Arial"/>
                <a:ea typeface="+mn-ea"/>
              </a:defRPr>
            </a:lvl2pPr>
            <a:lvl3pPr marL="914400" algn="l" defTabSz="457200">
              <a:spcBef>
                <a:spcPts val="0"/>
              </a:spcBef>
              <a:spcAft>
                <a:spcPts val="0"/>
              </a:spcAft>
              <a:defRPr sz="1400">
                <a:solidFill>
                  <a:schemeClr val="tx1"/>
                </a:solidFill>
                <a:latin typeface="Arial"/>
                <a:ea typeface="+mn-ea"/>
              </a:defRPr>
            </a:lvl3pPr>
            <a:lvl4pPr marL="1371600" algn="l" defTabSz="457200">
              <a:spcBef>
                <a:spcPts val="0"/>
              </a:spcBef>
              <a:spcAft>
                <a:spcPts val="0"/>
              </a:spcAft>
              <a:defRPr sz="1400">
                <a:solidFill>
                  <a:schemeClr val="tx1"/>
                </a:solidFill>
                <a:latin typeface="Arial"/>
                <a:ea typeface="+mn-ea"/>
              </a:defRPr>
            </a:lvl4pPr>
            <a:lvl5pPr marL="1828800" algn="l" defTabSz="457200">
              <a:spcBef>
                <a:spcPts val="0"/>
              </a:spcBef>
              <a:spcAft>
                <a:spcPts val="0"/>
              </a:spcAft>
              <a:defRPr sz="1400">
                <a:solidFill>
                  <a:schemeClr val="tx1"/>
                </a:solidFill>
                <a:latin typeface="Arial"/>
                <a:ea typeface="+mn-ea"/>
              </a:defRPr>
            </a:lvl5pPr>
            <a:lvl6pPr marL="2286000" algn="l" defTabSz="914400">
              <a:defRPr sz="1400">
                <a:solidFill>
                  <a:schemeClr val="tx1"/>
                </a:solidFill>
                <a:latin typeface="Arial"/>
                <a:ea typeface="+mn-ea"/>
              </a:defRPr>
            </a:lvl6pPr>
            <a:lvl7pPr marL="2743200" algn="l" defTabSz="914400">
              <a:defRPr sz="1400">
                <a:solidFill>
                  <a:schemeClr val="tx1"/>
                </a:solidFill>
                <a:latin typeface="Arial"/>
                <a:ea typeface="+mn-ea"/>
              </a:defRPr>
            </a:lvl7pPr>
            <a:lvl8pPr marL="3200400" algn="l" defTabSz="914400">
              <a:defRPr sz="1400">
                <a:solidFill>
                  <a:schemeClr val="tx1"/>
                </a:solidFill>
                <a:latin typeface="Arial"/>
                <a:ea typeface="+mn-ea"/>
              </a:defRPr>
            </a:lvl8pPr>
            <a:lvl9pPr marL="3657600" algn="l" defTabSz="914400">
              <a:defRPr sz="1400">
                <a:solidFill>
                  <a:schemeClr val="tx1"/>
                </a:solidFill>
                <a:latin typeface="Arial"/>
                <a:ea typeface="+mn-ea"/>
              </a:defRPr>
            </a:lvl9pPr>
          </a:lstStyle>
          <a:p>
            <a:pPr algn="ctr"/>
            <a:r>
              <a:rPr lang="de-DE">
                <a:highlight>
                  <a:srgbClr val="FFFF00"/>
                </a:highlight>
              </a:rPr>
              <a:t>Nicht überlasten! Erst mit zwei, drei Lebensbereichen beginnen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ext Box 7"/>
          <p:cNvSpPr>
            <a:spLocks/>
          </p:cNvSpPr>
          <p:nvPr/>
        </p:nvSpPr>
        <p:spPr bwMode="auto">
          <a:xfrm>
            <a:off x="3265862" y="1811793"/>
            <a:ext cx="4470725" cy="1938445"/>
          </a:xfrm>
          <a:prstGeom prst="rect">
            <a:avLst/>
          </a:prstGeom>
          <a:noFill/>
          <a:ln w="9525">
            <a:noFill/>
            <a:miter lim="800000"/>
            <a:headEnd/>
            <a:tailEnd/>
          </a:ln>
        </p:spPr>
        <p:txBody>
          <a:bodyPr>
            <a:spAutoFit/>
          </a:bodyPr>
          <a:lstStyle/>
          <a:p>
            <a:pPr lvl="1">
              <a:buClr>
                <a:srgbClr val="BA623D"/>
              </a:buClr>
              <a:buFont typeface="Wingdings"/>
              <a:buChar char="§"/>
              <a:defRPr/>
            </a:pPr>
            <a:r>
              <a:rPr lang="de-DE" sz="3999">
                <a:latin typeface="Leelawadee UI Semilight" panose="020B0402040204020203" pitchFamily="34" charset="-34"/>
              </a:rPr>
              <a:t> Tagesplanung: 	Mein Tag</a:t>
            </a:r>
            <a:endParaRPr sz="1401"/>
          </a:p>
          <a:p>
            <a:pPr lvl="1">
              <a:buClr>
                <a:srgbClr val="BA623D"/>
              </a:buClr>
              <a:defRPr/>
            </a:pPr>
            <a:endParaRPr lang="de-DE" sz="3999">
              <a:latin typeface="Leelawadee UI Semilight" panose="020B0402040204020203" pitchFamily="34" charset="-34"/>
            </a:endParaRPr>
          </a:p>
        </p:txBody>
      </p:sp>
      <p:sp>
        <p:nvSpPr>
          <p:cNvPr id="12" name="Titel 1"/>
          <p:cNvSpPr>
            <a:spLocks noGrp="1"/>
          </p:cNvSpPr>
          <p:nvPr>
            <p:ph type="title"/>
          </p:nvPr>
        </p:nvSpPr>
        <p:spPr bwMode="auto">
          <a:xfrm>
            <a:off x="532112" y="469006"/>
            <a:ext cx="6120000" cy="1241811"/>
          </a:xfrm>
        </p:spPr>
        <p:txBody>
          <a:bodyPr/>
          <a:lstStyle/>
          <a:p>
            <a:pPr>
              <a:defRPr/>
            </a:pPr>
            <a:r>
              <a:rPr lang="de-DE" sz="3299"/>
              <a:t>Die DE-RENA App</a:t>
            </a:r>
          </a:p>
        </p:txBody>
      </p:sp>
      <p:pic>
        <p:nvPicPr>
          <p:cNvPr id="11" name="Grafik 10" descr="Ein Bild, das Screenshot enthält.&#10;&#10;Automatisch generierte Beschreibung">
            <a:extLst>
              <a:ext uri="{FF2B5EF4-FFF2-40B4-BE49-F238E27FC236}">
                <a16:creationId xmlns:a16="http://schemas.microsoft.com/office/drawing/2014/main" id="{4558797A-107B-4FC6-9109-BB81AF6E7E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676" y="1763714"/>
            <a:ext cx="2606436" cy="46085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idx="4294967295"/>
          </p:nvPr>
        </p:nvSpPr>
        <p:spPr bwMode="auto">
          <a:xfrm>
            <a:off x="557213" y="641608"/>
            <a:ext cx="6119812" cy="1243012"/>
          </a:xfrm>
        </p:spPr>
        <p:txBody>
          <a:bodyPr/>
          <a:lstStyle/>
          <a:p>
            <a:pPr>
              <a:defRPr/>
            </a:pPr>
            <a:r>
              <a:rPr lang="de-DE" sz="3300"/>
              <a:t>Reha-Nachsorgeangebote </a:t>
            </a:r>
            <a:br>
              <a:rPr lang="de-DE" sz="3300"/>
            </a:br>
            <a:r>
              <a:rPr lang="de-DE"/>
              <a:t>der Deutschen Rentenversicherung</a:t>
            </a:r>
            <a:endParaRPr/>
          </a:p>
        </p:txBody>
      </p:sp>
      <p:sp>
        <p:nvSpPr>
          <p:cNvPr id="6" name="Rectangle 6"/>
          <p:cNvSpPr>
            <a:spLocks noChangeArrowheads="1"/>
          </p:cNvSpPr>
          <p:nvPr/>
        </p:nvSpPr>
        <p:spPr bwMode="auto">
          <a:xfrm>
            <a:off x="541338" y="2187575"/>
            <a:ext cx="3903662" cy="4021138"/>
          </a:xfrm>
          <a:prstGeom prst="rect">
            <a:avLst/>
          </a:prstGeom>
          <a:solidFill>
            <a:schemeClr val="bg1">
              <a:lumMod val="95000"/>
            </a:schemeClr>
          </a:solidFill>
          <a:ln w="9525" algn="ctr">
            <a:noFill/>
            <a:miter lim="800000"/>
            <a:headEnd/>
            <a:tailEnd/>
          </a:ln>
        </p:spPr>
        <p:txBody>
          <a:bodyPr wrap="none" anchor="ctr"/>
          <a:lstStyle/>
          <a:p>
            <a:pPr algn="ctr">
              <a:defRPr/>
            </a:pPr>
            <a:endParaRPr lang="de-DE" sz="1800">
              <a:solidFill>
                <a:srgbClr val="BA623D"/>
              </a:solidFill>
              <a:latin typeface="Leelawadee UI Semilight" panose="020B0402040204020203" pitchFamily="34" charset="-34"/>
            </a:endParaRPr>
          </a:p>
        </p:txBody>
      </p:sp>
      <p:sp>
        <p:nvSpPr>
          <p:cNvPr id="8" name="Text Box 9"/>
          <p:cNvSpPr>
            <a:spLocks/>
          </p:cNvSpPr>
          <p:nvPr/>
        </p:nvSpPr>
        <p:spPr bwMode="auto">
          <a:xfrm>
            <a:off x="1482725" y="6489700"/>
            <a:ext cx="5132388" cy="369332"/>
          </a:xfrm>
          <a:prstGeom prst="rect">
            <a:avLst/>
          </a:prstGeom>
          <a:noFill/>
          <a:ln w="9525">
            <a:noFill/>
            <a:miter lim="800000"/>
            <a:headEnd/>
            <a:tailEnd/>
          </a:ln>
        </p:spPr>
        <p:txBody>
          <a:bodyPr>
            <a:spAutoFit/>
          </a:bodyPr>
          <a:lstStyle/>
          <a:p>
            <a:pPr>
              <a:spcBef>
                <a:spcPts val="0"/>
              </a:spcBef>
              <a:defRPr/>
            </a:pPr>
            <a:endParaRPr lang="de-DE" sz="1800">
              <a:latin typeface="Leelawadee UI Semilight" panose="020B0402040204020203" pitchFamily="34" charset="-34"/>
            </a:endParaRPr>
          </a:p>
        </p:txBody>
      </p:sp>
      <p:sp>
        <p:nvSpPr>
          <p:cNvPr id="10" name="Text Box 12"/>
          <p:cNvSpPr>
            <a:spLocks/>
          </p:cNvSpPr>
          <p:nvPr/>
        </p:nvSpPr>
        <p:spPr bwMode="auto">
          <a:xfrm>
            <a:off x="4708525" y="2282825"/>
            <a:ext cx="4278313" cy="2554545"/>
          </a:xfrm>
          <a:prstGeom prst="rect">
            <a:avLst/>
          </a:prstGeom>
          <a:noFill/>
          <a:ln w="9525">
            <a:noFill/>
            <a:miter lim="800000"/>
            <a:headEnd/>
            <a:tailEnd/>
          </a:ln>
        </p:spPr>
        <p:txBody>
          <a:bodyPr>
            <a:spAutoFit/>
          </a:bodyPr>
          <a:lstStyle/>
          <a:p>
            <a:pPr lvl="1" defTabSz="914400">
              <a:spcAft>
                <a:spcPts val="0"/>
              </a:spcAft>
              <a:buClr>
                <a:srgbClr val="BA623D"/>
              </a:buClr>
              <a:buFont typeface="Wingdings"/>
              <a:buChar char="§"/>
              <a:defRPr/>
            </a:pPr>
            <a:r>
              <a:rPr lang="de-DE" sz="2000">
                <a:latin typeface="Leelawadee UI Semilight" panose="020B0402040204020203" pitchFamily="34" charset="-34"/>
              </a:rPr>
              <a:t> ambulante Therapiegruppen</a:t>
            </a:r>
            <a:endParaRPr/>
          </a:p>
          <a:p>
            <a:pPr lvl="1" defTabSz="914400">
              <a:spcAft>
                <a:spcPts val="0"/>
              </a:spcAft>
              <a:buClr>
                <a:srgbClr val="BA623D"/>
              </a:buClr>
              <a:buFont typeface="Wingdings"/>
              <a:buChar char="§"/>
              <a:defRPr/>
            </a:pPr>
            <a:r>
              <a:rPr lang="de-DE" sz="2000">
                <a:latin typeface="Leelawadee UI Semilight" panose="020B0402040204020203" pitchFamily="34" charset="-34"/>
              </a:rPr>
              <a:t> Unterstützung bei der   </a:t>
            </a:r>
            <a:br>
              <a:rPr lang="de-DE" sz="2000">
                <a:latin typeface="Leelawadee UI Semilight" panose="020B0402040204020203" pitchFamily="34" charset="-34"/>
              </a:rPr>
            </a:br>
            <a:r>
              <a:rPr lang="de-DE" sz="2000">
                <a:latin typeface="Leelawadee UI Semilight" panose="020B0402040204020203" pitchFamily="34" charset="-34"/>
              </a:rPr>
              <a:t>   Umsetzung</a:t>
            </a:r>
            <a:endParaRPr/>
          </a:p>
          <a:p>
            <a:pPr lvl="1" defTabSz="914400">
              <a:spcAft>
                <a:spcPts val="0"/>
              </a:spcAft>
              <a:buClr>
                <a:srgbClr val="BA623D"/>
              </a:buClr>
              <a:buFont typeface="Wingdings"/>
              <a:buChar char="§"/>
              <a:defRPr/>
            </a:pPr>
            <a:r>
              <a:rPr lang="de-DE" sz="2000">
                <a:latin typeface="Leelawadee UI Semilight" panose="020B0402040204020203" pitchFamily="34" charset="-34"/>
              </a:rPr>
              <a:t> wöchentliche Sitzungen </a:t>
            </a:r>
            <a:endParaRPr/>
          </a:p>
          <a:p>
            <a:pPr lvl="1" defTabSz="914400">
              <a:spcAft>
                <a:spcPts val="0"/>
              </a:spcAft>
              <a:buClr>
                <a:srgbClr val="BA623D"/>
              </a:buClr>
              <a:buFont typeface="Wingdings"/>
              <a:buChar char="§"/>
              <a:defRPr/>
            </a:pPr>
            <a:r>
              <a:rPr lang="de-DE" sz="2000">
                <a:latin typeface="Leelawadee UI Semilight" panose="020B0402040204020203" pitchFamily="34" charset="-34"/>
              </a:rPr>
              <a:t> 6 Monate</a:t>
            </a:r>
            <a:endParaRPr/>
          </a:p>
          <a:p>
            <a:pPr lvl="1" defTabSz="914400">
              <a:spcAft>
                <a:spcPts val="0"/>
              </a:spcAft>
              <a:buClr>
                <a:srgbClr val="BA623D"/>
              </a:buClr>
              <a:buFont typeface="Wingdings"/>
              <a:buChar char="§"/>
              <a:defRPr/>
            </a:pPr>
            <a:r>
              <a:rPr lang="de-DE" sz="2000">
                <a:latin typeface="Leelawadee UI Semilight" panose="020B0402040204020203" pitchFamily="34" charset="-34"/>
              </a:rPr>
              <a:t> möglichst wohnortnah</a:t>
            </a:r>
            <a:endParaRPr/>
          </a:p>
          <a:p>
            <a:pPr lvl="1" defTabSz="914400">
              <a:spcAft>
                <a:spcPts val="0"/>
              </a:spcAft>
              <a:buClr>
                <a:srgbClr val="BA623D"/>
              </a:buClr>
              <a:buFont typeface="Wingdings"/>
              <a:buChar char="§"/>
              <a:defRPr/>
            </a:pPr>
            <a:r>
              <a:rPr lang="de-DE" sz="2000">
                <a:latin typeface="Leelawadee UI Semilight" panose="020B0402040204020203" pitchFamily="34" charset="-34"/>
              </a:rPr>
              <a:t> </a:t>
            </a:r>
            <a:r>
              <a:rPr lang="de-DE" sz="2000" u="sng">
                <a:latin typeface="Leelawadee UI Semilight" panose="020B0402040204020203" pitchFamily="34" charset="-34"/>
              </a:rPr>
              <a:t>www.nachderreha.de</a:t>
            </a:r>
            <a:endParaRPr/>
          </a:p>
          <a:p>
            <a:pPr lvl="1" defTabSz="914400">
              <a:spcAft>
                <a:spcPts val="0"/>
              </a:spcAft>
              <a:buClr>
                <a:srgbClr val="BA623D"/>
              </a:buClr>
              <a:buFont typeface="Wingdings"/>
              <a:buChar char="§"/>
              <a:defRPr/>
            </a:pPr>
            <a:r>
              <a:rPr lang="de-DE" sz="2000">
                <a:latin typeface="Leelawadee UI Semilight" panose="020B0402040204020203" pitchFamily="34" charset="-34"/>
              </a:rPr>
              <a:t> </a:t>
            </a:r>
            <a:r>
              <a:rPr lang="de-DE" sz="2000" u="sng">
                <a:latin typeface="Leelawadee UI Semilight" panose="020B0402040204020203" pitchFamily="34" charset="-34"/>
              </a:rPr>
              <a:t>www.psyrena.de</a:t>
            </a:r>
            <a:endParaRPr/>
          </a:p>
        </p:txBody>
      </p:sp>
      <p:sp>
        <p:nvSpPr>
          <p:cNvPr id="11" name="Rectangle 13"/>
          <p:cNvSpPr>
            <a:spLocks noChangeArrowheads="1"/>
          </p:cNvSpPr>
          <p:nvPr/>
        </p:nvSpPr>
        <p:spPr bwMode="auto">
          <a:xfrm>
            <a:off x="1503955" y="2538125"/>
            <a:ext cx="1978427" cy="584775"/>
          </a:xfrm>
          <a:prstGeom prst="rect">
            <a:avLst/>
          </a:prstGeom>
          <a:noFill/>
          <a:ln w="9525" algn="ctr">
            <a:noFill/>
            <a:miter lim="800000"/>
            <a:headEnd/>
            <a:tailEnd/>
          </a:ln>
        </p:spPr>
        <p:txBody>
          <a:bodyPr wrap="none">
            <a:spAutoFit/>
          </a:bodyPr>
          <a:lstStyle/>
          <a:p>
            <a:pPr algn="ctr">
              <a:defRPr/>
            </a:pPr>
            <a:r>
              <a:rPr lang="de-DE" sz="3200" b="1">
                <a:solidFill>
                  <a:srgbClr val="646363"/>
                </a:solidFill>
                <a:latin typeface="Leelawadee UI Semilight" panose="020B0402040204020203" pitchFamily="34" charset="-34"/>
              </a:rPr>
              <a:t>PSY-RENA</a:t>
            </a:r>
            <a:endParaRPr>
              <a:solidFill>
                <a:srgbClr val="646363"/>
              </a:solidFill>
            </a:endParaRPr>
          </a:p>
        </p:txBody>
      </p:sp>
      <p:pic>
        <p:nvPicPr>
          <p:cNvPr id="9" name="Grafik 8" descr="Ein Bild, das drinnen, Person, Tisch, Esstisch enthält.&#10;&#10;Automatisch generierte Beschreibung">
            <a:extLst>
              <a:ext uri="{FF2B5EF4-FFF2-40B4-BE49-F238E27FC236}">
                <a16:creationId xmlns:a16="http://schemas.microsoft.com/office/drawing/2014/main" id="{6AB08853-4C64-492E-BB1F-47A269D0C1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232"/>
          <a:stretch/>
        </p:blipFill>
        <p:spPr bwMode="auto">
          <a:xfrm>
            <a:off x="872988" y="3336147"/>
            <a:ext cx="3240359" cy="276144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ext Box 7"/>
          <p:cNvSpPr>
            <a:spLocks/>
          </p:cNvSpPr>
          <p:nvPr/>
        </p:nvSpPr>
        <p:spPr bwMode="auto">
          <a:xfrm>
            <a:off x="3265862" y="1811793"/>
            <a:ext cx="4470725" cy="1938445"/>
          </a:xfrm>
          <a:prstGeom prst="rect">
            <a:avLst/>
          </a:prstGeom>
          <a:noFill/>
          <a:ln w="9525">
            <a:noFill/>
            <a:miter lim="800000"/>
            <a:headEnd/>
            <a:tailEnd/>
          </a:ln>
        </p:spPr>
        <p:txBody>
          <a:bodyPr>
            <a:spAutoFit/>
          </a:bodyPr>
          <a:lstStyle/>
          <a:p>
            <a:pPr lvl="1">
              <a:buClr>
                <a:srgbClr val="BA623D"/>
              </a:buClr>
              <a:buFont typeface="Wingdings"/>
              <a:buChar char="§"/>
              <a:defRPr/>
            </a:pPr>
            <a:r>
              <a:rPr lang="de-DE" sz="3999">
                <a:latin typeface="Leelawadee UI Semilight" panose="020B0402040204020203" pitchFamily="34" charset="-34"/>
              </a:rPr>
              <a:t> Tagesplanung: 	Mein Tag</a:t>
            </a:r>
            <a:endParaRPr sz="1401"/>
          </a:p>
          <a:p>
            <a:pPr lvl="1">
              <a:buClr>
                <a:srgbClr val="BA623D"/>
              </a:buClr>
              <a:defRPr/>
            </a:pPr>
            <a:endParaRPr lang="de-DE" sz="3999">
              <a:latin typeface="Leelawadee UI Semilight" panose="020B0402040204020203" pitchFamily="34" charset="-34"/>
            </a:endParaRPr>
          </a:p>
        </p:txBody>
      </p:sp>
      <p:sp>
        <p:nvSpPr>
          <p:cNvPr id="12" name="Titel 1"/>
          <p:cNvSpPr>
            <a:spLocks noGrp="1"/>
          </p:cNvSpPr>
          <p:nvPr>
            <p:ph type="title"/>
          </p:nvPr>
        </p:nvSpPr>
        <p:spPr bwMode="auto">
          <a:xfrm>
            <a:off x="532112" y="469006"/>
            <a:ext cx="6120000" cy="1241811"/>
          </a:xfrm>
        </p:spPr>
        <p:txBody>
          <a:bodyPr/>
          <a:lstStyle/>
          <a:p>
            <a:pPr>
              <a:defRPr/>
            </a:pPr>
            <a:r>
              <a:rPr lang="de-DE" sz="3299"/>
              <a:t>Die DE-RENA App</a:t>
            </a:r>
          </a:p>
        </p:txBody>
      </p:sp>
      <p:grpSp>
        <p:nvGrpSpPr>
          <p:cNvPr id="8" name="Gruppieren 7">
            <a:extLst>
              <a:ext uri="{FF2B5EF4-FFF2-40B4-BE49-F238E27FC236}">
                <a16:creationId xmlns:a16="http://schemas.microsoft.com/office/drawing/2014/main" id="{1B8AD085-2994-47B4-8D80-B2408C26D49B}"/>
              </a:ext>
            </a:extLst>
          </p:cNvPr>
          <p:cNvGrpSpPr/>
          <p:nvPr/>
        </p:nvGrpSpPr>
        <p:grpSpPr>
          <a:xfrm>
            <a:off x="701676" y="1763714"/>
            <a:ext cx="2620545" cy="4608511"/>
            <a:chOff x="1223740" y="655689"/>
            <a:chExt cx="3312318" cy="5825067"/>
          </a:xfrm>
        </p:grpSpPr>
        <p:pic>
          <p:nvPicPr>
            <p:cNvPr id="9" name="Grafik 8" descr="Ein Bild, das Screenshot enthält.&#10;&#10;Automatisch generierte Beschreibung">
              <a:extLst>
                <a:ext uri="{FF2B5EF4-FFF2-40B4-BE49-F238E27FC236}">
                  <a16:creationId xmlns:a16="http://schemas.microsoft.com/office/drawing/2014/main" id="{5DF79A8E-DCBF-4041-BF0E-7DFFC1F615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3740" y="655689"/>
              <a:ext cx="3312318" cy="5825067"/>
            </a:xfrm>
            <a:prstGeom prst="rect">
              <a:avLst/>
            </a:prstGeom>
          </p:spPr>
        </p:pic>
        <p:sp>
          <p:nvSpPr>
            <p:cNvPr id="10" name="Textfeld 9">
              <a:extLst>
                <a:ext uri="{FF2B5EF4-FFF2-40B4-BE49-F238E27FC236}">
                  <a16:creationId xmlns:a16="http://schemas.microsoft.com/office/drawing/2014/main" id="{714A30B7-FFD8-4963-BAA0-D3D385C4C34B}"/>
                </a:ext>
              </a:extLst>
            </p:cNvPr>
            <p:cNvSpPr txBox="1"/>
            <p:nvPr/>
          </p:nvSpPr>
          <p:spPr>
            <a:xfrm>
              <a:off x="1562256" y="4288231"/>
              <a:ext cx="2884639" cy="305938"/>
            </a:xfrm>
            <a:prstGeom prst="rect">
              <a:avLst/>
            </a:prstGeom>
            <a:noFill/>
          </p:spPr>
          <p:txBody>
            <a:bodyPr wrap="square" rtlCol="0">
              <a:spAutoFit/>
            </a:bodyPr>
            <a:lstStyle/>
            <a:p>
              <a:r>
                <a:rPr lang="de-DE" sz="1000" b="1"/>
                <a:t>Tätigkeit</a:t>
              </a:r>
              <a:r>
                <a:rPr lang="de-DE" sz="1000"/>
                <a:t>: </a:t>
              </a:r>
              <a:r>
                <a:rPr lang="de-DE" sz="1000" i="1"/>
                <a:t>Meeting                        </a:t>
              </a:r>
              <a:r>
                <a:rPr lang="de-DE" sz="1000">
                  <a:sym typeface="Wingdings" panose="05000000000000000000" pitchFamily="2" charset="2"/>
                </a:rPr>
                <a:t></a:t>
              </a:r>
              <a:endParaRPr lang="de-DE" sz="1000"/>
            </a:p>
          </p:txBody>
        </p:sp>
      </p:grpSp>
    </p:spTree>
    <p:extLst>
      <p:ext uri="{BB962C8B-B14F-4D97-AF65-F5344CB8AC3E}">
        <p14:creationId xmlns:p14="http://schemas.microsoft.com/office/powerpoint/2010/main" val="3287785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ext Box 7"/>
          <p:cNvSpPr>
            <a:spLocks/>
          </p:cNvSpPr>
          <p:nvPr/>
        </p:nvSpPr>
        <p:spPr bwMode="auto">
          <a:xfrm>
            <a:off x="3265488" y="1811338"/>
            <a:ext cx="6546850" cy="1938992"/>
          </a:xfrm>
          <a:prstGeom prst="rect">
            <a:avLst/>
          </a:prstGeom>
          <a:noFill/>
          <a:ln w="9525">
            <a:noFill/>
            <a:miter lim="800000"/>
            <a:headEnd/>
            <a:tailEnd/>
          </a:ln>
        </p:spPr>
        <p:txBody>
          <a:bodyPr>
            <a:spAutoFit/>
          </a:bodyPr>
          <a:lstStyle/>
          <a:p>
            <a:pPr lvl="1">
              <a:spcAft>
                <a:spcPts val="0"/>
              </a:spcAft>
              <a:buClr>
                <a:srgbClr val="BA623D"/>
              </a:buClr>
              <a:buFont typeface="Wingdings"/>
              <a:buChar char="§"/>
              <a:defRPr/>
            </a:pPr>
            <a:r>
              <a:rPr lang="de-DE" sz="4000">
                <a:latin typeface="Leelawadee UI Semilight" panose="020B0402040204020203" pitchFamily="34" charset="-34"/>
              </a:rPr>
              <a:t> Tagesplanung</a:t>
            </a:r>
            <a:endParaRPr/>
          </a:p>
          <a:p>
            <a:pPr lvl="1">
              <a:spcAft>
                <a:spcPts val="0"/>
              </a:spcAft>
              <a:buClr>
                <a:srgbClr val="BA623D"/>
              </a:buClr>
              <a:buFont typeface="Wingdings"/>
              <a:buChar char="§"/>
              <a:defRPr/>
            </a:pPr>
            <a:r>
              <a:rPr lang="de-DE" sz="4000">
                <a:latin typeface="Leelawadee UI Semilight" panose="020B0402040204020203" pitchFamily="34" charset="-34"/>
              </a:rPr>
              <a:t> Bewertung Zeitfenster</a:t>
            </a:r>
            <a:endParaRPr/>
          </a:p>
          <a:p>
            <a:pPr lvl="1">
              <a:spcAft>
                <a:spcPts val="0"/>
              </a:spcAft>
              <a:buClr>
                <a:srgbClr val="BA623D"/>
              </a:buClr>
              <a:buFont typeface="Wingdings"/>
              <a:buNone/>
              <a:defRPr/>
            </a:pPr>
            <a:endParaRPr lang="de-DE" sz="4000">
              <a:latin typeface="Leelawadee UI Semilight" panose="020B0402040204020203" pitchFamily="34" charset="-34"/>
            </a:endParaRPr>
          </a:p>
        </p:txBody>
      </p:sp>
      <p:sp>
        <p:nvSpPr>
          <p:cNvPr id="13" name="Titel 1"/>
          <p:cNvSpPr>
            <a:spLocks noGrp="1"/>
          </p:cNvSpPr>
          <p:nvPr>
            <p:ph type="title"/>
          </p:nvPr>
        </p:nvSpPr>
        <p:spPr bwMode="auto">
          <a:xfrm>
            <a:off x="531813" y="637951"/>
            <a:ext cx="3482379" cy="597050"/>
          </a:xfrm>
        </p:spPr>
        <p:txBody>
          <a:bodyPr/>
          <a:lstStyle/>
          <a:p>
            <a:pPr>
              <a:defRPr/>
            </a:pPr>
            <a:r>
              <a:rPr lang="de-DE" sz="3300"/>
              <a:t>Die DE-RENA App</a:t>
            </a:r>
          </a:p>
        </p:txBody>
      </p:sp>
      <p:pic>
        <p:nvPicPr>
          <p:cNvPr id="14" name="Grafik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5322" y="1925863"/>
            <a:ext cx="2498449" cy="3147674"/>
          </a:xfrm>
          <a:prstGeom prst="rect">
            <a:avLst/>
          </a:prstGeom>
        </p:spPr>
      </p:pic>
      <p:pic>
        <p:nvPicPr>
          <p:cNvPr id="15" name="Grafik 14"/>
          <p:cNvPicPr>
            <a:picLocks noChangeAspect="1"/>
          </p:cNvPicPr>
          <p:nvPr/>
        </p:nvPicPr>
        <p:blipFill>
          <a:blip r:embed="rId4">
            <a:extLst>
              <a:ext uri="{28A0092B-C50C-407E-A947-70E740481C1C}">
                <a14:useLocalDpi xmlns:a14="http://schemas.microsoft.com/office/drawing/2010/main"/>
              </a:ext>
            </a:extLst>
          </a:blip>
          <a:stretch>
            <a:fillRect/>
          </a:stretch>
        </p:blipFill>
        <p:spPr bwMode="auto">
          <a:xfrm>
            <a:off x="1291535" y="3588441"/>
            <a:ext cx="1390650" cy="3429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ext Box 7"/>
          <p:cNvSpPr>
            <a:spLocks/>
          </p:cNvSpPr>
          <p:nvPr/>
        </p:nvSpPr>
        <p:spPr bwMode="auto">
          <a:xfrm>
            <a:off x="3265488" y="1811338"/>
            <a:ext cx="6546850" cy="1938992"/>
          </a:xfrm>
          <a:prstGeom prst="rect">
            <a:avLst/>
          </a:prstGeom>
          <a:noFill/>
          <a:ln w="9525">
            <a:noFill/>
            <a:miter lim="800000"/>
            <a:headEnd/>
            <a:tailEnd/>
          </a:ln>
        </p:spPr>
        <p:txBody>
          <a:bodyPr>
            <a:spAutoFit/>
          </a:bodyPr>
          <a:lstStyle/>
          <a:p>
            <a:pPr lvl="1">
              <a:spcAft>
                <a:spcPts val="0"/>
              </a:spcAft>
              <a:buClr>
                <a:srgbClr val="BA623D"/>
              </a:buClr>
              <a:buFont typeface="Wingdings"/>
              <a:buChar char="§"/>
              <a:defRPr/>
            </a:pPr>
            <a:r>
              <a:rPr lang="de-DE" sz="4000">
                <a:latin typeface="Leelawadee UI Semilight" panose="020B0402040204020203" pitchFamily="34" charset="-34"/>
              </a:rPr>
              <a:t> Tagesplanung</a:t>
            </a:r>
            <a:endParaRPr/>
          </a:p>
          <a:p>
            <a:pPr lvl="1">
              <a:spcAft>
                <a:spcPts val="0"/>
              </a:spcAft>
              <a:buClr>
                <a:srgbClr val="BA623D"/>
              </a:buClr>
              <a:buFont typeface="Wingdings"/>
              <a:buChar char="§"/>
              <a:defRPr/>
            </a:pPr>
            <a:r>
              <a:rPr lang="de-DE" sz="4000">
                <a:latin typeface="Leelawadee UI Semilight" panose="020B0402040204020203" pitchFamily="34" charset="-34"/>
              </a:rPr>
              <a:t> Bewertung Zeitfenster</a:t>
            </a:r>
            <a:endParaRPr/>
          </a:p>
          <a:p>
            <a:pPr lvl="1">
              <a:spcAft>
                <a:spcPts val="0"/>
              </a:spcAft>
              <a:buClr>
                <a:srgbClr val="BA623D"/>
              </a:buClr>
              <a:buFont typeface="Wingdings"/>
              <a:buNone/>
              <a:defRPr/>
            </a:pPr>
            <a:endParaRPr lang="de-DE" sz="4000">
              <a:latin typeface="Leelawadee UI Semilight" panose="020B0402040204020203" pitchFamily="34" charset="-34"/>
            </a:endParaRPr>
          </a:p>
        </p:txBody>
      </p:sp>
      <p:sp>
        <p:nvSpPr>
          <p:cNvPr id="12" name="Titel 1"/>
          <p:cNvSpPr>
            <a:spLocks noGrp="1"/>
          </p:cNvSpPr>
          <p:nvPr>
            <p:ph type="title"/>
          </p:nvPr>
        </p:nvSpPr>
        <p:spPr bwMode="auto">
          <a:xfrm>
            <a:off x="531813" y="637951"/>
            <a:ext cx="3482379" cy="597050"/>
          </a:xfrm>
        </p:spPr>
        <p:txBody>
          <a:bodyPr/>
          <a:lstStyle/>
          <a:p>
            <a:pPr>
              <a:defRPr/>
            </a:pPr>
            <a:r>
              <a:rPr lang="de-DE" sz="3300"/>
              <a:t>Die DE-RENA App</a:t>
            </a:r>
          </a:p>
        </p:txBody>
      </p:sp>
      <p:pic>
        <p:nvPicPr>
          <p:cNvPr id="2" name="Grafik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4375" y="1763713"/>
            <a:ext cx="2511028" cy="4464050"/>
          </a:xfrm>
          <a:prstGeom prst="rect">
            <a:avLst/>
          </a:prstGeom>
        </p:spPr>
      </p:pic>
      <p:pic>
        <p:nvPicPr>
          <p:cNvPr id="3" name="Grafik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7034" y="1748008"/>
            <a:ext cx="2590502" cy="460533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ext Box 7"/>
          <p:cNvSpPr>
            <a:spLocks/>
          </p:cNvSpPr>
          <p:nvPr/>
        </p:nvSpPr>
        <p:spPr bwMode="auto">
          <a:xfrm>
            <a:off x="3265488" y="1811338"/>
            <a:ext cx="6546850" cy="1938992"/>
          </a:xfrm>
          <a:prstGeom prst="rect">
            <a:avLst/>
          </a:prstGeom>
          <a:noFill/>
          <a:ln w="9525">
            <a:noFill/>
            <a:miter lim="800000"/>
            <a:headEnd/>
            <a:tailEnd/>
          </a:ln>
        </p:spPr>
        <p:txBody>
          <a:bodyPr>
            <a:spAutoFit/>
          </a:bodyPr>
          <a:lstStyle/>
          <a:p>
            <a:pPr lvl="1">
              <a:spcAft>
                <a:spcPts val="0"/>
              </a:spcAft>
              <a:buClr>
                <a:srgbClr val="BA623D"/>
              </a:buClr>
              <a:buFont typeface="Wingdings"/>
              <a:buChar char="§"/>
              <a:defRPr/>
            </a:pPr>
            <a:r>
              <a:rPr lang="de-DE" sz="4000">
                <a:latin typeface="Leelawadee UI Semilight" panose="020B0402040204020203" pitchFamily="34" charset="-34"/>
              </a:rPr>
              <a:t> Tagesplanung</a:t>
            </a:r>
            <a:endParaRPr/>
          </a:p>
          <a:p>
            <a:pPr lvl="1">
              <a:spcAft>
                <a:spcPts val="0"/>
              </a:spcAft>
              <a:buClr>
                <a:srgbClr val="BA623D"/>
              </a:buClr>
              <a:buFont typeface="Wingdings"/>
              <a:buChar char="§"/>
              <a:defRPr/>
            </a:pPr>
            <a:r>
              <a:rPr lang="de-DE" sz="4000">
                <a:latin typeface="Leelawadee UI Semilight" panose="020B0402040204020203" pitchFamily="34" charset="-34"/>
              </a:rPr>
              <a:t> Bewertung Zeitfenster</a:t>
            </a:r>
            <a:endParaRPr/>
          </a:p>
          <a:p>
            <a:pPr lvl="1">
              <a:spcAft>
                <a:spcPts val="0"/>
              </a:spcAft>
              <a:buClr>
                <a:srgbClr val="BA623D"/>
              </a:buClr>
              <a:buFont typeface="Wingdings"/>
              <a:buChar char="§"/>
              <a:defRPr/>
            </a:pPr>
            <a:r>
              <a:rPr lang="de-DE" sz="4000">
                <a:latin typeface="Leelawadee UI Semilight" panose="020B0402040204020203" pitchFamily="34" charset="-34"/>
              </a:rPr>
              <a:t> Tagesbewertung</a:t>
            </a:r>
            <a:endParaRPr lang="de-DE" sz="4000">
              <a:solidFill>
                <a:srgbClr val="FF0000"/>
              </a:solidFill>
              <a:latin typeface="Leelawadee UI Semilight" panose="020B0402040204020203" pitchFamily="34" charset="-34"/>
            </a:endParaRPr>
          </a:p>
        </p:txBody>
      </p:sp>
      <p:sp>
        <p:nvSpPr>
          <p:cNvPr id="12" name="Titel 1"/>
          <p:cNvSpPr>
            <a:spLocks noGrp="1"/>
          </p:cNvSpPr>
          <p:nvPr>
            <p:ph type="title"/>
          </p:nvPr>
        </p:nvSpPr>
        <p:spPr bwMode="auto">
          <a:xfrm>
            <a:off x="531813" y="637951"/>
            <a:ext cx="3482379" cy="597050"/>
          </a:xfrm>
        </p:spPr>
        <p:txBody>
          <a:bodyPr/>
          <a:lstStyle/>
          <a:p>
            <a:pPr>
              <a:defRPr/>
            </a:pPr>
            <a:r>
              <a:rPr lang="de-DE" sz="3300"/>
              <a:t>Die DE-RENA App</a:t>
            </a:r>
          </a:p>
        </p:txBody>
      </p:sp>
      <p:pic>
        <p:nvPicPr>
          <p:cNvPr id="11" name="Grafik 10"/>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701824" y="1763712"/>
            <a:ext cx="2563664" cy="4557625"/>
          </a:xfrm>
          <a:prstGeom prst="rect">
            <a:avLst/>
          </a:prstGeom>
        </p:spPr>
      </p:pic>
      <p:pic>
        <p:nvPicPr>
          <p:cNvPr id="13" name="Grafik 12"/>
          <p:cNvPicPr>
            <a:picLocks noChangeAspect="1"/>
          </p:cNvPicPr>
          <p:nvPr/>
        </p:nvPicPr>
        <p:blipFill>
          <a:blip r:embed="rId4">
            <a:extLst>
              <a:ext uri="{28A0092B-C50C-407E-A947-70E740481C1C}">
                <a14:useLocalDpi xmlns:a14="http://schemas.microsoft.com/office/drawing/2010/main"/>
              </a:ext>
            </a:extLst>
          </a:blip>
          <a:stretch>
            <a:fillRect/>
          </a:stretch>
        </p:blipFill>
        <p:spPr bwMode="auto">
          <a:xfrm>
            <a:off x="1317031" y="3789187"/>
            <a:ext cx="1390650" cy="342900"/>
          </a:xfrm>
          <a:prstGeom prst="rect">
            <a:avLst/>
          </a:prstGeom>
        </p:spPr>
      </p:pic>
      <p:pic>
        <p:nvPicPr>
          <p:cNvPr id="14" name="Grafik 13"/>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a:off x="1205880" y="5363691"/>
            <a:ext cx="1604498" cy="40965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ext Box 7"/>
          <p:cNvSpPr>
            <a:spLocks/>
          </p:cNvSpPr>
          <p:nvPr/>
        </p:nvSpPr>
        <p:spPr bwMode="auto">
          <a:xfrm>
            <a:off x="3265488" y="1811338"/>
            <a:ext cx="6546850" cy="2554545"/>
          </a:xfrm>
          <a:prstGeom prst="rect">
            <a:avLst/>
          </a:prstGeom>
          <a:noFill/>
          <a:ln w="9525">
            <a:noFill/>
            <a:miter lim="800000"/>
            <a:headEnd/>
            <a:tailEnd/>
          </a:ln>
        </p:spPr>
        <p:txBody>
          <a:bodyPr>
            <a:spAutoFit/>
          </a:bodyPr>
          <a:lstStyle/>
          <a:p>
            <a:pPr lvl="1">
              <a:spcAft>
                <a:spcPts val="0"/>
              </a:spcAft>
              <a:buClr>
                <a:srgbClr val="BA623D"/>
              </a:buClr>
              <a:buFont typeface="Wingdings"/>
              <a:buChar char="§"/>
              <a:defRPr/>
            </a:pPr>
            <a:r>
              <a:rPr lang="de-DE" sz="4000">
                <a:latin typeface="Leelawadee UI Semilight" panose="020B0402040204020203" pitchFamily="34" charset="-34"/>
              </a:rPr>
              <a:t> Depressions-      </a:t>
            </a:r>
            <a:r>
              <a:rPr lang="de-DE" sz="4000" err="1">
                <a:solidFill>
                  <a:schemeClr val="bg1"/>
                </a:solidFill>
                <a:latin typeface="Leelawadee UI Semilight" panose="020B0402040204020203" pitchFamily="34" charset="-34"/>
              </a:rPr>
              <a:t>iii</a:t>
            </a:r>
            <a:r>
              <a:rPr lang="de-DE" sz="4000" err="1">
                <a:latin typeface="Leelawadee UI Semilight" panose="020B0402040204020203" pitchFamily="34" charset="-34"/>
              </a:rPr>
              <a:t>fragebogen</a:t>
            </a:r>
            <a:endParaRPr/>
          </a:p>
          <a:p>
            <a:pPr lvl="1">
              <a:spcAft>
                <a:spcPts val="0"/>
              </a:spcAft>
              <a:buClr>
                <a:srgbClr val="BA623D"/>
              </a:buClr>
              <a:buFont typeface="Wingdings"/>
              <a:buChar char="§"/>
              <a:defRPr/>
            </a:pPr>
            <a:endParaRPr lang="de-DE" sz="4000">
              <a:latin typeface="Leelawadee UI Semilight" panose="020B0402040204020203" pitchFamily="34" charset="-34"/>
            </a:endParaRPr>
          </a:p>
          <a:p>
            <a:pPr lvl="1">
              <a:spcAft>
                <a:spcPts val="0"/>
              </a:spcAft>
              <a:buClr>
                <a:srgbClr val="BA623D"/>
              </a:buClr>
              <a:buFont typeface="Wingdings"/>
              <a:buNone/>
              <a:defRPr/>
            </a:pPr>
            <a:endParaRPr lang="de-DE" sz="4000">
              <a:latin typeface="Leelawadee UI Semilight" panose="020B0402040204020203" pitchFamily="34" charset="-34"/>
            </a:endParaRPr>
          </a:p>
        </p:txBody>
      </p:sp>
      <p:pic>
        <p:nvPicPr>
          <p:cNvPr id="10" name="Picture 8"/>
          <p:cNvPicPr>
            <a:picLocks noChangeAspect="1" noChangeArrowheads="1"/>
          </p:cNvPicPr>
          <p:nvPr/>
        </p:nvPicPr>
        <p:blipFill>
          <a:blip r:embed="rId3" cstate="screen">
            <a:extLst>
              <a:ext uri="{28A0092B-C50C-407E-A947-70E740481C1C}">
                <a14:useLocalDpi xmlns:a14="http://schemas.microsoft.com/office/drawing/2010/main"/>
              </a:ext>
            </a:extLst>
          </a:blip>
          <a:stretch/>
        </p:blipFill>
        <p:spPr bwMode="auto">
          <a:xfrm>
            <a:off x="709614" y="1763713"/>
            <a:ext cx="2591584" cy="4608512"/>
          </a:xfrm>
          <a:prstGeom prst="rect">
            <a:avLst/>
          </a:prstGeom>
          <a:noFill/>
          <a:ln w="9525">
            <a:noFill/>
            <a:miter lim="800000"/>
            <a:headEnd/>
            <a:tailEnd/>
          </a:ln>
        </p:spPr>
      </p:pic>
      <p:sp>
        <p:nvSpPr>
          <p:cNvPr id="12" name="Titel 1"/>
          <p:cNvSpPr>
            <a:spLocks noGrp="1"/>
          </p:cNvSpPr>
          <p:nvPr>
            <p:ph type="title"/>
          </p:nvPr>
        </p:nvSpPr>
        <p:spPr bwMode="auto">
          <a:xfrm>
            <a:off x="531813" y="637951"/>
            <a:ext cx="3482379" cy="597050"/>
          </a:xfrm>
        </p:spPr>
        <p:txBody>
          <a:bodyPr/>
          <a:lstStyle/>
          <a:p>
            <a:pPr>
              <a:defRPr/>
            </a:pPr>
            <a:r>
              <a:rPr lang="de-DE" sz="3300"/>
              <a:t>Die DE-RENA App</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ext Box 7"/>
          <p:cNvSpPr>
            <a:spLocks/>
          </p:cNvSpPr>
          <p:nvPr/>
        </p:nvSpPr>
        <p:spPr bwMode="auto">
          <a:xfrm>
            <a:off x="3265488" y="1811338"/>
            <a:ext cx="6546850" cy="2554545"/>
          </a:xfrm>
          <a:prstGeom prst="rect">
            <a:avLst/>
          </a:prstGeom>
          <a:noFill/>
          <a:ln w="9525">
            <a:noFill/>
            <a:miter lim="800000"/>
            <a:headEnd/>
            <a:tailEnd/>
          </a:ln>
        </p:spPr>
        <p:txBody>
          <a:bodyPr>
            <a:spAutoFit/>
          </a:bodyPr>
          <a:lstStyle/>
          <a:p>
            <a:pPr lvl="1">
              <a:spcAft>
                <a:spcPts val="0"/>
              </a:spcAft>
              <a:buClr>
                <a:srgbClr val="BA623D"/>
              </a:buClr>
              <a:buFont typeface="Wingdings"/>
              <a:buChar char="§"/>
              <a:defRPr/>
            </a:pPr>
            <a:r>
              <a:rPr lang="de-DE" sz="4000">
                <a:latin typeface="Leelawadee UI Semilight" panose="020B0402040204020203" pitchFamily="34" charset="-34"/>
              </a:rPr>
              <a:t> Depressions-      </a:t>
            </a:r>
            <a:r>
              <a:rPr lang="de-DE" sz="4000" err="1">
                <a:solidFill>
                  <a:schemeClr val="bg1"/>
                </a:solidFill>
                <a:latin typeface="Leelawadee UI Semilight" panose="020B0402040204020203" pitchFamily="34" charset="-34"/>
              </a:rPr>
              <a:t>iii</a:t>
            </a:r>
            <a:r>
              <a:rPr lang="de-DE" sz="4000" err="1">
                <a:latin typeface="Leelawadee UI Semilight" panose="020B0402040204020203" pitchFamily="34" charset="-34"/>
              </a:rPr>
              <a:t>fragebogen</a:t>
            </a:r>
            <a:endParaRPr/>
          </a:p>
          <a:p>
            <a:pPr lvl="1">
              <a:spcAft>
                <a:spcPts val="0"/>
              </a:spcAft>
              <a:buClr>
                <a:srgbClr val="BA623D"/>
              </a:buClr>
              <a:buFont typeface="Wingdings"/>
              <a:buChar char="§"/>
              <a:defRPr/>
            </a:pPr>
            <a:r>
              <a:rPr lang="de-DE" sz="4000">
                <a:latin typeface="Leelawadee UI Semilight" panose="020B0402040204020203" pitchFamily="34" charset="-34"/>
              </a:rPr>
              <a:t> Auswertungen und </a:t>
            </a:r>
            <a:r>
              <a:rPr lang="de-DE" sz="4000" err="1">
                <a:solidFill>
                  <a:schemeClr val="bg1"/>
                </a:solidFill>
                <a:latin typeface="Leelawadee UI Semilight" panose="020B0402040204020203" pitchFamily="34" charset="-34"/>
              </a:rPr>
              <a:t>iii</a:t>
            </a:r>
            <a:r>
              <a:rPr lang="de-DE" sz="4000" err="1">
                <a:latin typeface="Leelawadee UI Semilight" panose="020B0402040204020203" pitchFamily="34" charset="-34"/>
              </a:rPr>
              <a:t>Verlaufsrückmeldung</a:t>
            </a:r>
            <a:endParaRPr/>
          </a:p>
        </p:txBody>
      </p:sp>
      <p:sp>
        <p:nvSpPr>
          <p:cNvPr id="13" name="Titel 1"/>
          <p:cNvSpPr>
            <a:spLocks noGrp="1"/>
          </p:cNvSpPr>
          <p:nvPr>
            <p:ph type="title"/>
          </p:nvPr>
        </p:nvSpPr>
        <p:spPr bwMode="auto">
          <a:xfrm>
            <a:off x="531813" y="637951"/>
            <a:ext cx="3482379" cy="597050"/>
          </a:xfrm>
        </p:spPr>
        <p:txBody>
          <a:bodyPr/>
          <a:lstStyle/>
          <a:p>
            <a:pPr>
              <a:defRPr/>
            </a:pPr>
            <a:r>
              <a:rPr lang="de-DE" sz="3300"/>
              <a:t>Die DE-RENA App</a:t>
            </a:r>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8262" y="1525193"/>
            <a:ext cx="1349065" cy="2398338"/>
          </a:xfrm>
          <a:prstGeom prst="rect">
            <a:avLst/>
          </a:prstGeom>
        </p:spPr>
      </p:pic>
      <p:pic>
        <p:nvPicPr>
          <p:cNvPr id="16" name="Grafik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1565920" y="3444170"/>
            <a:ext cx="1408802" cy="249558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Rectangle 11"/>
          <p:cNvSpPr>
            <a:spLocks noChangeArrowheads="1"/>
          </p:cNvSpPr>
          <p:nvPr/>
        </p:nvSpPr>
        <p:spPr bwMode="auto">
          <a:xfrm>
            <a:off x="1514475" y="1554163"/>
            <a:ext cx="914400" cy="190500"/>
          </a:xfrm>
          <a:prstGeom prst="rect">
            <a:avLst/>
          </a:prstGeom>
          <a:solidFill>
            <a:srgbClr val="F8F8F8"/>
          </a:solidFill>
          <a:ln w="9525">
            <a:noFill/>
            <a:miter lim="800000"/>
            <a:headEnd/>
            <a:tailEnd/>
          </a:ln>
        </p:spPr>
        <p:txBody>
          <a:bodyPr wrap="none" anchor="ctr"/>
          <a:lstStyle/>
          <a:p>
            <a:pPr>
              <a:defRPr/>
            </a:pPr>
            <a:endParaRPr lang="de-DE"/>
          </a:p>
        </p:txBody>
      </p:sp>
      <p:sp>
        <p:nvSpPr>
          <p:cNvPr id="9" name="Text Box 7"/>
          <p:cNvSpPr>
            <a:spLocks/>
          </p:cNvSpPr>
          <p:nvPr/>
        </p:nvSpPr>
        <p:spPr bwMode="auto">
          <a:xfrm>
            <a:off x="3265488" y="1811338"/>
            <a:ext cx="6546850" cy="2554545"/>
          </a:xfrm>
          <a:prstGeom prst="rect">
            <a:avLst/>
          </a:prstGeom>
          <a:noFill/>
          <a:ln w="9525">
            <a:noFill/>
            <a:miter lim="800000"/>
            <a:headEnd/>
            <a:tailEnd/>
          </a:ln>
        </p:spPr>
        <p:txBody>
          <a:bodyPr>
            <a:spAutoFit/>
          </a:bodyPr>
          <a:lstStyle/>
          <a:p>
            <a:pPr lvl="1">
              <a:spcAft>
                <a:spcPts val="0"/>
              </a:spcAft>
              <a:buClr>
                <a:srgbClr val="BA623D"/>
              </a:buClr>
              <a:buFont typeface="Wingdings"/>
              <a:buChar char="§"/>
              <a:defRPr/>
            </a:pPr>
            <a:r>
              <a:rPr lang="de-DE" sz="4000">
                <a:latin typeface="Leelawadee UI Semilight" panose="020B0402040204020203" pitchFamily="34" charset="-34"/>
              </a:rPr>
              <a:t> Depressions-      </a:t>
            </a:r>
            <a:r>
              <a:rPr lang="de-DE" sz="4000" err="1">
                <a:solidFill>
                  <a:schemeClr val="bg1"/>
                </a:solidFill>
                <a:latin typeface="Leelawadee UI Semilight" panose="020B0402040204020203" pitchFamily="34" charset="-34"/>
              </a:rPr>
              <a:t>iii</a:t>
            </a:r>
            <a:r>
              <a:rPr lang="de-DE" sz="4000" err="1">
                <a:latin typeface="Leelawadee UI Semilight" panose="020B0402040204020203" pitchFamily="34" charset="-34"/>
              </a:rPr>
              <a:t>fragebogen</a:t>
            </a:r>
            <a:endParaRPr/>
          </a:p>
          <a:p>
            <a:pPr lvl="1">
              <a:spcAft>
                <a:spcPts val="0"/>
              </a:spcAft>
              <a:buClr>
                <a:srgbClr val="BA623D"/>
              </a:buClr>
              <a:buFont typeface="Wingdings"/>
              <a:buChar char="§"/>
              <a:defRPr/>
            </a:pPr>
            <a:r>
              <a:rPr lang="de-DE" sz="4000">
                <a:latin typeface="Leelawadee UI Semilight" panose="020B0402040204020203" pitchFamily="34" charset="-34"/>
              </a:rPr>
              <a:t> Auswertungen und </a:t>
            </a:r>
            <a:r>
              <a:rPr lang="de-DE" sz="4000" err="1">
                <a:solidFill>
                  <a:schemeClr val="bg1"/>
                </a:solidFill>
                <a:latin typeface="Leelawadee UI Semilight" panose="020B0402040204020203" pitchFamily="34" charset="-34"/>
              </a:rPr>
              <a:t>iii</a:t>
            </a:r>
            <a:r>
              <a:rPr lang="de-DE" sz="4000" err="1">
                <a:latin typeface="Leelawadee UI Semilight" panose="020B0402040204020203" pitchFamily="34" charset="-34"/>
              </a:rPr>
              <a:t>Verlaufsrückmeldung</a:t>
            </a:r>
            <a:endParaRPr/>
          </a:p>
        </p:txBody>
      </p:sp>
      <p:sp>
        <p:nvSpPr>
          <p:cNvPr id="12" name="Titel 1"/>
          <p:cNvSpPr>
            <a:spLocks noGrp="1"/>
          </p:cNvSpPr>
          <p:nvPr>
            <p:ph type="title"/>
          </p:nvPr>
        </p:nvSpPr>
        <p:spPr bwMode="auto">
          <a:xfrm>
            <a:off x="531813" y="637951"/>
            <a:ext cx="3482379" cy="597050"/>
          </a:xfrm>
        </p:spPr>
        <p:txBody>
          <a:bodyPr/>
          <a:lstStyle/>
          <a:p>
            <a:pPr>
              <a:defRPr/>
            </a:pPr>
            <a:r>
              <a:rPr lang="de-DE" sz="3300"/>
              <a:t>Die DE-RENA App</a:t>
            </a:r>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674" y="1773114"/>
            <a:ext cx="2581077" cy="459911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557213" y="611188"/>
            <a:ext cx="6094412" cy="648047"/>
          </a:xfrm>
        </p:spPr>
        <p:txBody>
          <a:bodyPr/>
          <a:lstStyle/>
          <a:p>
            <a:pPr>
              <a:defRPr/>
            </a:pPr>
            <a:r>
              <a:rPr lang="de-DE" sz="3300"/>
              <a:t>Persönliches Coaching</a:t>
            </a:r>
          </a:p>
        </p:txBody>
      </p:sp>
      <p:pic>
        <p:nvPicPr>
          <p:cNvPr id="5" name="Grafik 4" descr="Ein Bild, das Text, Person, Frau, computer enthält.&#10;&#10;Automatisch generierte Beschreibung">
            <a:extLst>
              <a:ext uri="{FF2B5EF4-FFF2-40B4-BE49-F238E27FC236}">
                <a16:creationId xmlns:a16="http://schemas.microsoft.com/office/drawing/2014/main" id="{E7E191CF-DFFD-43F0-8A5A-77A46D279B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31243"/>
            <a:ext cx="9180513" cy="496855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557213" y="605632"/>
            <a:ext cx="6111875" cy="483949"/>
          </a:xfrm>
        </p:spPr>
        <p:txBody>
          <a:bodyPr/>
          <a:lstStyle/>
          <a:p>
            <a:pPr>
              <a:defRPr/>
            </a:pPr>
            <a:r>
              <a:rPr lang="de-DE" sz="3300"/>
              <a:t>Allgemeines zu DE-RENA</a:t>
            </a:r>
          </a:p>
        </p:txBody>
      </p:sp>
      <p:sp>
        <p:nvSpPr>
          <p:cNvPr id="7" name="Text Box 7"/>
          <p:cNvSpPr>
            <a:spLocks/>
          </p:cNvSpPr>
          <p:nvPr/>
        </p:nvSpPr>
        <p:spPr bwMode="auto">
          <a:xfrm>
            <a:off x="3265488" y="1811338"/>
            <a:ext cx="5429250" cy="1569660"/>
          </a:xfrm>
          <a:prstGeom prst="rect">
            <a:avLst/>
          </a:prstGeom>
          <a:noFill/>
          <a:ln w="9525">
            <a:noFill/>
            <a:miter lim="800000"/>
            <a:headEnd/>
            <a:tailEnd/>
          </a:ln>
        </p:spPr>
        <p:txBody>
          <a:bodyPr wrap="square">
            <a:spAutoFit/>
          </a:bodyPr>
          <a:lstStyle/>
          <a:p>
            <a:pPr lvl="1">
              <a:buClr>
                <a:srgbClr val="BA623D"/>
              </a:buClr>
              <a:buFont typeface="Wingdings"/>
              <a:buChar char="§"/>
              <a:defRPr/>
            </a:pPr>
            <a:r>
              <a:rPr lang="de-DE" sz="3200">
                <a:latin typeface="Leelawadee UI Semilight" panose="020B0402040204020203" pitchFamily="34" charset="-34"/>
              </a:rPr>
              <a:t> Datenschutz</a:t>
            </a:r>
          </a:p>
          <a:p>
            <a:pPr lvl="1">
              <a:buClr>
                <a:srgbClr val="BA623D"/>
              </a:buClr>
              <a:buFont typeface="Wingdings"/>
              <a:buChar char="§"/>
              <a:defRPr/>
            </a:pPr>
            <a:r>
              <a:rPr lang="de-DE" sz="3200">
                <a:latin typeface="Leelawadee UI Semilight" panose="020B0402040204020203" pitchFamily="34" charset="-34"/>
              </a:rPr>
              <a:t> freiwillige Teilnahme </a:t>
            </a:r>
            <a:endParaRPr sz="1100"/>
          </a:p>
          <a:p>
            <a:pPr lvl="1">
              <a:spcAft>
                <a:spcPts val="0"/>
              </a:spcAft>
              <a:buClr>
                <a:srgbClr val="BA623D"/>
              </a:buClr>
              <a:buFont typeface="Wingdings"/>
              <a:buChar char="§"/>
              <a:defRPr/>
            </a:pPr>
            <a:r>
              <a:rPr lang="de-DE" sz="3200">
                <a:latin typeface="Leelawadee UI Semilight" panose="020B0402040204020203" pitchFamily="34" charset="-34"/>
              </a:rPr>
              <a:t> Probenutzung</a:t>
            </a:r>
            <a:endParaRPr lang="de-DE" sz="4000">
              <a:latin typeface="Leelawadee UI Semilight" panose="020B0402040204020203" pitchFamily="34" charset="-34"/>
            </a:endParaRPr>
          </a:p>
        </p:txBody>
      </p:sp>
      <p:sp>
        <p:nvSpPr>
          <p:cNvPr id="9" name="Rectangle 11"/>
          <p:cNvSpPr>
            <a:spLocks noChangeArrowheads="1"/>
          </p:cNvSpPr>
          <p:nvPr/>
        </p:nvSpPr>
        <p:spPr bwMode="auto">
          <a:xfrm>
            <a:off x="1514475" y="1554163"/>
            <a:ext cx="914400" cy="190500"/>
          </a:xfrm>
          <a:prstGeom prst="rect">
            <a:avLst/>
          </a:prstGeom>
          <a:solidFill>
            <a:srgbClr val="F8F8F8"/>
          </a:solidFill>
          <a:ln w="9525">
            <a:noFill/>
            <a:miter lim="800000"/>
            <a:headEnd/>
            <a:tailEnd/>
          </a:ln>
        </p:spPr>
        <p:txBody>
          <a:bodyPr wrap="none" anchor="ctr"/>
          <a:lstStyle/>
          <a:p>
            <a:pPr>
              <a:defRPr/>
            </a:pPr>
            <a:endParaRPr lang="de-DE"/>
          </a:p>
        </p:txBody>
      </p:sp>
      <p:pic>
        <p:nvPicPr>
          <p:cNvPr id="10" name="F2949269-E158-4639-918B-8FEB368A3B08-L0-001.png" descr="F2949269-E158-4639-918B-8FEB368A3B08-L0-001.png"/>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701824" y="1763292"/>
            <a:ext cx="2563664" cy="4550226"/>
          </a:xfrm>
          <a:prstGeom prst="rect">
            <a:avLst/>
          </a:prstGeom>
          <a:noFill/>
          <a:ln w="12700">
            <a:noFill/>
            <a:miter lim="4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2D7EB5-0951-4BAA-A156-2FA6D6967ABD}"/>
              </a:ext>
            </a:extLst>
          </p:cNvPr>
          <p:cNvSpPr>
            <a:spLocks noGrp="1"/>
          </p:cNvSpPr>
          <p:nvPr>
            <p:ph type="title"/>
          </p:nvPr>
        </p:nvSpPr>
        <p:spPr/>
        <p:txBody>
          <a:bodyPr/>
          <a:lstStyle/>
          <a:p>
            <a:r>
              <a:rPr lang="de-DE"/>
              <a:t>So einfach ist DE-RENA </a:t>
            </a:r>
          </a:p>
        </p:txBody>
      </p:sp>
      <p:sp>
        <p:nvSpPr>
          <p:cNvPr id="4" name="Textfeld 3">
            <a:extLst>
              <a:ext uri="{FF2B5EF4-FFF2-40B4-BE49-F238E27FC236}">
                <a16:creationId xmlns:a16="http://schemas.microsoft.com/office/drawing/2014/main" id="{63B926F7-3C92-45DB-88CA-43BF0DB54C08}"/>
              </a:ext>
            </a:extLst>
          </p:cNvPr>
          <p:cNvSpPr txBox="1"/>
          <p:nvPr/>
        </p:nvSpPr>
        <p:spPr>
          <a:xfrm>
            <a:off x="537363" y="1520282"/>
            <a:ext cx="5756893" cy="4345613"/>
          </a:xfrm>
          <a:prstGeom prst="rect">
            <a:avLst/>
          </a:prstGeom>
          <a:noFill/>
        </p:spPr>
        <p:txBody>
          <a:bodyPr wrap="square">
            <a:spAutoFit/>
          </a:bodyPr>
          <a:lstStyle/>
          <a:p>
            <a:pPr marL="288000" lvl="0" indent="-288000">
              <a:lnSpc>
                <a:spcPct val="107000"/>
              </a:lnSpc>
              <a:spcAft>
                <a:spcPts val="800"/>
              </a:spcAft>
              <a:buFont typeface="Wingdings" panose="05000000000000000000" pitchFamily="2" charset="2"/>
              <a:buChar char="ü"/>
            </a:pPr>
            <a:r>
              <a:rPr lang="de-DE" sz="1900">
                <a:effectLst/>
                <a:latin typeface="Calibri" panose="020F0502020204030204" pitchFamily="34" charset="0"/>
                <a:ea typeface="Calibri" panose="020F0502020204030204" pitchFamily="34" charset="0"/>
                <a:cs typeface="Times New Roman" panose="02020603050405020304" pitchFamily="18" charset="0"/>
              </a:rPr>
              <a:t>Laden sich die DE-RENA App </a:t>
            </a:r>
            <a:br>
              <a:rPr lang="de-DE" sz="1900">
                <a:effectLst/>
                <a:latin typeface="Calibri" panose="020F0502020204030204" pitchFamily="34" charset="0"/>
                <a:ea typeface="Calibri" panose="020F0502020204030204" pitchFamily="34" charset="0"/>
                <a:cs typeface="Times New Roman" panose="02020603050405020304" pitchFamily="18" charset="0"/>
              </a:rPr>
            </a:br>
            <a:r>
              <a:rPr lang="de-DE" sz="1900">
                <a:effectLst/>
                <a:latin typeface="Calibri" panose="020F0502020204030204" pitchFamily="34" charset="0"/>
                <a:ea typeface="Calibri" panose="020F0502020204030204" pitchFamily="34" charset="0"/>
                <a:cs typeface="Times New Roman" panose="02020603050405020304" pitchFamily="18" charset="0"/>
              </a:rPr>
              <a:t>herunter</a:t>
            </a:r>
          </a:p>
          <a:p>
            <a:pPr marL="288000" lvl="0" indent="-288000">
              <a:lnSpc>
                <a:spcPct val="107000"/>
              </a:lnSpc>
              <a:spcAft>
                <a:spcPts val="800"/>
              </a:spcAft>
              <a:buFont typeface="Wingdings" panose="05000000000000000000" pitchFamily="2" charset="2"/>
              <a:buChar char="ü"/>
            </a:pPr>
            <a:r>
              <a:rPr lang="de-DE" sz="1900">
                <a:effectLst/>
                <a:latin typeface="Calibri" panose="020F0502020204030204" pitchFamily="34" charset="0"/>
                <a:ea typeface="Calibri" panose="020F0502020204030204" pitchFamily="34" charset="0"/>
                <a:cs typeface="Times New Roman" panose="02020603050405020304" pitchFamily="18" charset="0"/>
              </a:rPr>
              <a:t>Schauen sich die Erklärvideos an (letzter Eintrag im Menü) und testen die App max. 14 Tage</a:t>
            </a:r>
          </a:p>
          <a:p>
            <a:pPr marL="288000" lvl="0" indent="-288000">
              <a:lnSpc>
                <a:spcPct val="107000"/>
              </a:lnSpc>
              <a:spcAft>
                <a:spcPts val="800"/>
              </a:spcAft>
              <a:buFont typeface="Wingdings" panose="05000000000000000000" pitchFamily="2" charset="2"/>
              <a:buChar char="ü"/>
            </a:pPr>
            <a:r>
              <a:rPr lang="de-DE" sz="1900">
                <a:effectLst/>
                <a:latin typeface="Calibri" panose="020F0502020204030204" pitchFamily="34" charset="0"/>
                <a:ea typeface="Calibri" panose="020F0502020204030204" pitchFamily="34" charset="0"/>
                <a:cs typeface="Times New Roman" panose="02020603050405020304" pitchFamily="18" charset="0"/>
              </a:rPr>
              <a:t>Melden Sie sich, wenn Sie 6 Monate von Ihrem Nachsorge-</a:t>
            </a:r>
            <a:r>
              <a:rPr lang="de-DE" sz="1900">
                <a:latin typeface="Calibri" panose="020F0502020204030204" pitchFamily="34" charset="0"/>
                <a:ea typeface="Calibri" panose="020F0502020204030204" pitchFamily="34" charset="0"/>
                <a:cs typeface="Times New Roman" panose="02020603050405020304" pitchFamily="18" charset="0"/>
              </a:rPr>
              <a:t>Therapeuten</a:t>
            </a:r>
            <a:r>
              <a:rPr lang="de-DE" sz="1900">
                <a:effectLst/>
                <a:latin typeface="Calibri" panose="020F0502020204030204" pitchFamily="34" charset="0"/>
                <a:ea typeface="Calibri" panose="020F0502020204030204" pitchFamily="34" charset="0"/>
                <a:cs typeface="Times New Roman" panose="02020603050405020304" pitchFamily="18" charset="0"/>
              </a:rPr>
              <a:t> betreut werden möchten</a:t>
            </a:r>
          </a:p>
          <a:p>
            <a:pPr marL="288000" lvl="0" indent="-288000">
              <a:lnSpc>
                <a:spcPct val="107000"/>
              </a:lnSpc>
              <a:spcAft>
                <a:spcPts val="800"/>
              </a:spcAft>
              <a:buFont typeface="Wingdings" panose="05000000000000000000" pitchFamily="2" charset="2"/>
              <a:buChar char="ü"/>
            </a:pPr>
            <a:r>
              <a:rPr lang="de-DE" sz="1900">
                <a:latin typeface="Calibri" panose="020F0502020204030204" pitchFamily="34" charset="0"/>
                <a:ea typeface="Calibri" panose="020F0502020204030204" pitchFamily="34" charset="0"/>
                <a:cs typeface="Times New Roman" panose="02020603050405020304" pitchFamily="18" charset="0"/>
              </a:rPr>
              <a:t>Sie erhalten von Ihrem Therapeuten </a:t>
            </a:r>
            <a:r>
              <a:rPr lang="de-DE" sz="1900">
                <a:effectLst/>
                <a:latin typeface="Calibri" panose="020F0502020204030204" pitchFamily="34" charset="0"/>
                <a:ea typeface="Calibri" panose="020F0502020204030204" pitchFamily="34" charset="0"/>
                <a:cs typeface="Times New Roman" panose="02020603050405020304" pitchFamily="18" charset="0"/>
              </a:rPr>
              <a:t>einen Zugangscode und werden in DE-RENA aufgenommen</a:t>
            </a:r>
          </a:p>
          <a:p>
            <a:pPr marL="288000" lvl="0" indent="-288000">
              <a:lnSpc>
                <a:spcPct val="107000"/>
              </a:lnSpc>
              <a:spcAft>
                <a:spcPts val="800"/>
              </a:spcAft>
              <a:buFont typeface="Wingdings" panose="05000000000000000000" pitchFamily="2" charset="2"/>
              <a:buChar char="ü"/>
            </a:pPr>
            <a:r>
              <a:rPr lang="de-DE" sz="1900">
                <a:effectLst/>
                <a:latin typeface="Calibri" panose="020F0502020204030204" pitchFamily="34" charset="0"/>
                <a:ea typeface="Calibri" panose="020F0502020204030204" pitchFamily="34" charset="0"/>
                <a:cs typeface="Times New Roman" panose="02020603050405020304" pitchFamily="18" charset="0"/>
              </a:rPr>
              <a:t>Sie nutzen die App und haben monatliche Gespräche mit Ihrem Coach – dieser behält Sie im Blick und unterstützt Sie</a:t>
            </a:r>
          </a:p>
          <a:p>
            <a:pPr marL="288000" lvl="0" indent="-288000">
              <a:lnSpc>
                <a:spcPct val="107000"/>
              </a:lnSpc>
              <a:spcAft>
                <a:spcPts val="800"/>
              </a:spcAft>
              <a:buFont typeface="Wingdings" panose="05000000000000000000" pitchFamily="2" charset="2"/>
              <a:buChar char="ü"/>
            </a:pPr>
            <a:r>
              <a:rPr lang="de-DE" sz="1900">
                <a:effectLst/>
                <a:latin typeface="Calibri" panose="020F0502020204030204" pitchFamily="34" charset="0"/>
                <a:ea typeface="Calibri" panose="020F0502020204030204" pitchFamily="34" charset="0"/>
                <a:cs typeface="Times New Roman" panose="02020603050405020304" pitchFamily="18" charset="0"/>
              </a:rPr>
              <a:t>Bei Fragen melden Sie sich bei ihr/ihm</a:t>
            </a:r>
          </a:p>
        </p:txBody>
      </p:sp>
      <p:sp>
        <p:nvSpPr>
          <p:cNvPr id="5" name="Textfeld 4">
            <a:extLst>
              <a:ext uri="{FF2B5EF4-FFF2-40B4-BE49-F238E27FC236}">
                <a16:creationId xmlns:a16="http://schemas.microsoft.com/office/drawing/2014/main" id="{14081ED5-BF9D-4848-B015-8344028FA7E5}"/>
              </a:ext>
            </a:extLst>
          </p:cNvPr>
          <p:cNvSpPr txBox="1"/>
          <p:nvPr/>
        </p:nvSpPr>
        <p:spPr>
          <a:xfrm rot="20880980">
            <a:off x="4229678" y="360592"/>
            <a:ext cx="1976823" cy="523220"/>
          </a:xfrm>
          <a:prstGeom prst="rect">
            <a:avLst/>
          </a:prstGeom>
          <a:noFill/>
        </p:spPr>
        <p:txBody>
          <a:bodyPr wrap="none" rtlCol="0">
            <a:spAutoFit/>
          </a:bodyPr>
          <a:lstStyle/>
          <a:p>
            <a:pPr algn="ctr"/>
            <a:r>
              <a:rPr lang="de-DE">
                <a:highlight>
                  <a:srgbClr val="FFFF00"/>
                </a:highlight>
              </a:rPr>
              <a:t>Diese Infos finden Sie </a:t>
            </a:r>
          </a:p>
          <a:p>
            <a:pPr algn="ctr"/>
            <a:r>
              <a:rPr lang="de-DE">
                <a:highlight>
                  <a:srgbClr val="FFFF00"/>
                </a:highlight>
              </a:rPr>
              <a:t>auch im Handout </a:t>
            </a:r>
          </a:p>
        </p:txBody>
      </p:sp>
      <p:pic>
        <p:nvPicPr>
          <p:cNvPr id="13" name="Grafik 12">
            <a:extLst>
              <a:ext uri="{FF2B5EF4-FFF2-40B4-BE49-F238E27FC236}">
                <a16:creationId xmlns:a16="http://schemas.microsoft.com/office/drawing/2014/main" id="{220B0447-E5F3-4036-8E14-B6B2EB8C25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60335" y="1571546"/>
            <a:ext cx="2281049" cy="382086"/>
          </a:xfrm>
          <a:prstGeom prst="rect">
            <a:avLst/>
          </a:prstGeom>
        </p:spPr>
      </p:pic>
      <p:pic>
        <p:nvPicPr>
          <p:cNvPr id="17" name="Grafik 16">
            <a:extLst>
              <a:ext uri="{FF2B5EF4-FFF2-40B4-BE49-F238E27FC236}">
                <a16:creationId xmlns:a16="http://schemas.microsoft.com/office/drawing/2014/main" id="{DED6DE75-E651-4366-9592-072E0EBC4B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2173" y="1567087"/>
            <a:ext cx="2380416" cy="4068852"/>
          </a:xfrm>
          <a:prstGeom prst="rect">
            <a:avLst/>
          </a:prstGeom>
        </p:spPr>
      </p:pic>
    </p:spTree>
    <p:extLst>
      <p:ext uri="{BB962C8B-B14F-4D97-AF65-F5344CB8AC3E}">
        <p14:creationId xmlns:p14="http://schemas.microsoft.com/office/powerpoint/2010/main" val="2353566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8"/>
          <p:cNvSpPr>
            <a:spLocks noChangeArrowheads="1"/>
          </p:cNvSpPr>
          <p:nvPr/>
        </p:nvSpPr>
        <p:spPr bwMode="auto">
          <a:xfrm>
            <a:off x="4400710" y="2201862"/>
            <a:ext cx="4294028" cy="4021138"/>
          </a:xfrm>
          <a:prstGeom prst="rect">
            <a:avLst/>
          </a:prstGeom>
          <a:solidFill>
            <a:schemeClr val="bg1">
              <a:lumMod val="95000"/>
            </a:schemeClr>
          </a:solidFill>
          <a:ln w="9525" algn="ctr">
            <a:noFill/>
            <a:miter lim="800000"/>
            <a:headEnd/>
            <a:tailEnd/>
          </a:ln>
        </p:spPr>
        <p:txBody>
          <a:bodyPr wrap="none" anchor="ctr"/>
          <a:lstStyle/>
          <a:p>
            <a:pPr>
              <a:defRPr/>
            </a:pPr>
            <a:endParaRPr lang="de-DE"/>
          </a:p>
        </p:txBody>
      </p:sp>
      <p:sp>
        <p:nvSpPr>
          <p:cNvPr id="5" name="Titel 1"/>
          <p:cNvSpPr>
            <a:spLocks noGrp="1"/>
          </p:cNvSpPr>
          <p:nvPr>
            <p:ph type="title" idx="4294967295"/>
          </p:nvPr>
        </p:nvSpPr>
        <p:spPr bwMode="auto">
          <a:xfrm>
            <a:off x="557213" y="641608"/>
            <a:ext cx="6119812" cy="1243012"/>
          </a:xfrm>
        </p:spPr>
        <p:txBody>
          <a:bodyPr/>
          <a:lstStyle/>
          <a:p>
            <a:pPr>
              <a:defRPr/>
            </a:pPr>
            <a:r>
              <a:rPr lang="de-DE" sz="3300"/>
              <a:t>Reha-Nachsorgeangebote </a:t>
            </a:r>
            <a:br>
              <a:rPr lang="de-DE" sz="3300"/>
            </a:br>
            <a:r>
              <a:rPr lang="de-DE"/>
              <a:t>der Deutschen Rentenversicherung</a:t>
            </a:r>
            <a:endParaRPr/>
          </a:p>
        </p:txBody>
      </p:sp>
      <p:sp>
        <p:nvSpPr>
          <p:cNvPr id="7" name="Text Box 6"/>
          <p:cNvSpPr>
            <a:spLocks/>
          </p:cNvSpPr>
          <p:nvPr/>
        </p:nvSpPr>
        <p:spPr bwMode="auto">
          <a:xfrm>
            <a:off x="1482725" y="6489700"/>
            <a:ext cx="5132388" cy="369332"/>
          </a:xfrm>
          <a:prstGeom prst="rect">
            <a:avLst/>
          </a:prstGeom>
          <a:noFill/>
          <a:ln w="9525">
            <a:noFill/>
            <a:miter lim="800000"/>
            <a:headEnd/>
            <a:tailEnd/>
          </a:ln>
        </p:spPr>
        <p:txBody>
          <a:bodyPr>
            <a:spAutoFit/>
          </a:bodyPr>
          <a:lstStyle/>
          <a:p>
            <a:pPr>
              <a:spcBef>
                <a:spcPts val="0"/>
              </a:spcBef>
              <a:defRPr/>
            </a:pPr>
            <a:endParaRPr lang="de-DE" sz="1800">
              <a:latin typeface="Leelawadee UI Semilight" panose="020B0402040204020203" pitchFamily="34" charset="-34"/>
            </a:endParaRPr>
          </a:p>
        </p:txBody>
      </p:sp>
      <p:sp>
        <p:nvSpPr>
          <p:cNvPr id="8" name="Rectangle 7"/>
          <p:cNvSpPr>
            <a:spLocks noChangeArrowheads="1"/>
          </p:cNvSpPr>
          <p:nvPr/>
        </p:nvSpPr>
        <p:spPr bwMode="auto">
          <a:xfrm>
            <a:off x="5782296" y="2533184"/>
            <a:ext cx="1808507" cy="584775"/>
          </a:xfrm>
          <a:prstGeom prst="rect">
            <a:avLst/>
          </a:prstGeom>
          <a:noFill/>
          <a:ln w="9525" algn="ctr">
            <a:noFill/>
            <a:miter lim="800000"/>
            <a:headEnd/>
            <a:tailEnd/>
          </a:ln>
        </p:spPr>
        <p:txBody>
          <a:bodyPr wrap="none">
            <a:spAutoFit/>
          </a:bodyPr>
          <a:lstStyle/>
          <a:p>
            <a:pPr algn="ctr">
              <a:defRPr/>
            </a:pPr>
            <a:r>
              <a:rPr lang="de-DE" sz="3200" b="1">
                <a:solidFill>
                  <a:srgbClr val="646363"/>
                </a:solidFill>
                <a:latin typeface="Leelawadee UI Semilight" panose="020B0402040204020203" pitchFamily="34" charset="-34"/>
              </a:rPr>
              <a:t>DE-RENA</a:t>
            </a:r>
            <a:endParaRPr>
              <a:solidFill>
                <a:srgbClr val="646363"/>
              </a:solidFill>
            </a:endParaRPr>
          </a:p>
        </p:txBody>
      </p:sp>
      <p:sp>
        <p:nvSpPr>
          <p:cNvPr id="12" name="Text Box 8"/>
          <p:cNvSpPr>
            <a:spLocks/>
          </p:cNvSpPr>
          <p:nvPr/>
        </p:nvSpPr>
        <p:spPr bwMode="auto">
          <a:xfrm>
            <a:off x="585280" y="2201862"/>
            <a:ext cx="3860960" cy="2862322"/>
          </a:xfrm>
          <a:prstGeom prst="rect">
            <a:avLst/>
          </a:prstGeom>
          <a:noFill/>
          <a:ln w="9525">
            <a:noFill/>
            <a:miter lim="800000"/>
            <a:headEnd/>
            <a:tailEnd/>
          </a:ln>
        </p:spPr>
        <p:txBody>
          <a:bodyPr wrap="square">
            <a:spAutoFit/>
          </a:bodyPr>
          <a:lstStyle/>
          <a:p>
            <a:pPr marL="0" lvl="1">
              <a:spcAft>
                <a:spcPts val="0"/>
              </a:spcAft>
              <a:buClr>
                <a:srgbClr val="BA623D"/>
              </a:buClr>
              <a:buFont typeface="Wingdings"/>
              <a:buChar char="§"/>
              <a:defRPr/>
            </a:pPr>
            <a:r>
              <a:rPr lang="de-DE" sz="2000">
                <a:latin typeface="Leelawadee UI Semilight" panose="020B0402040204020203" pitchFamily="34" charset="-34"/>
              </a:rPr>
              <a:t> Nachsorge mit Unterstützung   </a:t>
            </a:r>
            <a:br>
              <a:rPr lang="de-DE" sz="2000">
                <a:latin typeface="Leelawadee UI Semilight" panose="020B0402040204020203" pitchFamily="34" charset="-34"/>
              </a:rPr>
            </a:br>
            <a:r>
              <a:rPr lang="de-DE" sz="2000">
                <a:latin typeface="Leelawadee UI Semilight" panose="020B0402040204020203" pitchFamily="34" charset="-34"/>
              </a:rPr>
              <a:t>   einer Smartphone-App</a:t>
            </a:r>
            <a:endParaRPr/>
          </a:p>
          <a:p>
            <a:pPr marL="0" lvl="1">
              <a:spcAft>
                <a:spcPts val="0"/>
              </a:spcAft>
              <a:buClr>
                <a:srgbClr val="BA623D"/>
              </a:buClr>
              <a:buFont typeface="Wingdings"/>
              <a:buChar char="§"/>
              <a:defRPr/>
            </a:pPr>
            <a:r>
              <a:rPr lang="de-DE" sz="2000">
                <a:latin typeface="Leelawadee UI Semilight" panose="020B0402040204020203" pitchFamily="34" charset="-34"/>
              </a:rPr>
              <a:t> Telefonischer Kontakt zu </a:t>
            </a:r>
            <a:br>
              <a:rPr lang="de-DE" sz="2000">
                <a:latin typeface="Leelawadee UI Semilight" panose="020B0402040204020203" pitchFamily="34" charset="-34"/>
              </a:rPr>
            </a:br>
            <a:r>
              <a:rPr lang="de-DE" sz="2000">
                <a:latin typeface="Leelawadee UI Semilight" panose="020B0402040204020203" pitchFamily="34" charset="-34"/>
              </a:rPr>
              <a:t>   Nachsorgetherapeut in der </a:t>
            </a:r>
            <a:br>
              <a:rPr lang="de-DE" sz="2000">
                <a:latin typeface="Leelawadee UI Semilight" panose="020B0402040204020203" pitchFamily="34" charset="-34"/>
              </a:rPr>
            </a:br>
            <a:r>
              <a:rPr lang="de-DE" sz="2000">
                <a:latin typeface="Leelawadee UI Semilight" panose="020B0402040204020203" pitchFamily="34" charset="-34"/>
              </a:rPr>
              <a:t>   Klinik</a:t>
            </a:r>
            <a:endParaRPr/>
          </a:p>
          <a:p>
            <a:pPr marL="0" lvl="1">
              <a:spcAft>
                <a:spcPts val="0"/>
              </a:spcAft>
              <a:buClr>
                <a:srgbClr val="BA623D"/>
              </a:buClr>
              <a:buFont typeface="Wingdings"/>
              <a:buChar char="§"/>
              <a:defRPr/>
            </a:pPr>
            <a:r>
              <a:rPr lang="de-DE" sz="2000">
                <a:latin typeface="Leelawadee UI Semilight" panose="020B0402040204020203" pitchFamily="34" charset="-34"/>
              </a:rPr>
              <a:t> 6 Monate </a:t>
            </a:r>
            <a:endParaRPr/>
          </a:p>
          <a:p>
            <a:pPr marL="0" lvl="1">
              <a:spcAft>
                <a:spcPts val="0"/>
              </a:spcAft>
              <a:buClr>
                <a:srgbClr val="BA623D"/>
              </a:buClr>
              <a:buFont typeface="Wingdings"/>
              <a:buChar char="§"/>
              <a:defRPr/>
            </a:pPr>
            <a:r>
              <a:rPr lang="de-DE" sz="2000">
                <a:latin typeface="Leelawadee UI Semilight" panose="020B0402040204020203" pitchFamily="34" charset="-34"/>
              </a:rPr>
              <a:t> für Patienten mit Depression</a:t>
            </a:r>
            <a:endParaRPr/>
          </a:p>
          <a:p>
            <a:pPr marL="0" lvl="1">
              <a:spcAft>
                <a:spcPts val="0"/>
              </a:spcAft>
              <a:buClr>
                <a:srgbClr val="BA623D"/>
              </a:buClr>
              <a:buFont typeface="Wingdings"/>
              <a:buChar char="§"/>
              <a:defRPr/>
            </a:pPr>
            <a:r>
              <a:rPr lang="de-DE" sz="2000">
                <a:latin typeface="Leelawadee UI Semilight" panose="020B0402040204020203" pitchFamily="34" charset="-34"/>
              </a:rPr>
              <a:t> Modellprojekt </a:t>
            </a:r>
            <a:endParaRPr/>
          </a:p>
          <a:p>
            <a:pPr lvl="1">
              <a:spcAft>
                <a:spcPts val="0"/>
              </a:spcAft>
              <a:buClr>
                <a:srgbClr val="BA623D"/>
              </a:buClr>
              <a:buFont typeface="Wingdings"/>
              <a:buChar char="§"/>
              <a:defRPr/>
            </a:pPr>
            <a:endParaRPr lang="de-DE" sz="2000">
              <a:latin typeface="Leelawadee UI Semilight" panose="020B0402040204020203" pitchFamily="34" charset="-34"/>
            </a:endParaRPr>
          </a:p>
        </p:txBody>
      </p:sp>
      <p:pic>
        <p:nvPicPr>
          <p:cNvPr id="9" name="Grafik 8">
            <a:extLst>
              <a:ext uri="{FF2B5EF4-FFF2-40B4-BE49-F238E27FC236}">
                <a16:creationId xmlns:a16="http://schemas.microsoft.com/office/drawing/2014/main" id="{3438CDC0-C582-413B-9195-865A685B5E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5041477" y="3456275"/>
            <a:ext cx="3266048" cy="259228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p:cNvSpPr>
          <p:nvPr>
            <p:ph type="ctrTitle"/>
          </p:nvPr>
        </p:nvSpPr>
        <p:spPr bwMode="auto">
          <a:xfrm>
            <a:off x="688975" y="2624138"/>
            <a:ext cx="7802563" cy="892175"/>
          </a:xfrm>
        </p:spPr>
        <p:txBody>
          <a:bodyPr/>
          <a:lstStyle/>
          <a:p>
            <a:pPr algn="ctr">
              <a:defRPr/>
            </a:pPr>
            <a:r>
              <a:rPr lang="de-DE"/>
              <a:t>Vielen Dank für Ihre Aufmerksamkeit</a:t>
            </a:r>
            <a:endParaRPr/>
          </a:p>
        </p:txBody>
      </p:sp>
      <p:sp>
        <p:nvSpPr>
          <p:cNvPr id="5" name="Rectangle 3"/>
          <p:cNvSpPr>
            <a:spLocks noGrp="1"/>
          </p:cNvSpPr>
          <p:nvPr>
            <p:ph type="subTitle" idx="4294967295"/>
          </p:nvPr>
        </p:nvSpPr>
        <p:spPr bwMode="auto">
          <a:xfrm>
            <a:off x="1376363" y="3875088"/>
            <a:ext cx="6427787" cy="2552700"/>
          </a:xfrm>
        </p:spPr>
        <p:txBody>
          <a:bodyPr/>
          <a:lstStyle/>
          <a:p>
            <a:pPr marL="0" indent="0" algn="ctr">
              <a:buFont typeface="Arial"/>
              <a:buNone/>
              <a:defRPr/>
            </a:pPr>
            <a:r>
              <a:rPr lang="de-DE">
                <a:solidFill>
                  <a:srgbClr val="786067"/>
                </a:solidFill>
              </a:rPr>
              <a:t>Für Rückfragen stehen wir gerne zur Verfügung</a:t>
            </a:r>
            <a:endParaRPr/>
          </a:p>
          <a:p>
            <a:pPr marL="0" indent="0" algn="ctr">
              <a:buFont typeface="Arial"/>
              <a:buNone/>
              <a:defRPr/>
            </a:pPr>
            <a:endParaRPr lang="de-DE">
              <a:solidFill>
                <a:srgbClr val="786067"/>
              </a:solidFill>
            </a:endParaRPr>
          </a:p>
          <a:p>
            <a:pPr marL="0" indent="0" algn="ctr">
              <a:buFont typeface="Arial"/>
              <a:buNone/>
              <a:defRPr/>
            </a:pPr>
            <a:r>
              <a:rPr lang="de-DE" u="sng">
                <a:solidFill>
                  <a:srgbClr val="786067"/>
                </a:solidFill>
              </a:rPr>
              <a:t>DE-RENA Projektleitung</a:t>
            </a:r>
            <a:r>
              <a:rPr lang="de-DE">
                <a:solidFill>
                  <a:srgbClr val="786067"/>
                </a:solidFill>
              </a:rPr>
              <a:t>:</a:t>
            </a:r>
            <a:endParaRPr/>
          </a:p>
          <a:p>
            <a:pPr marL="0" indent="0" algn="ctr">
              <a:buFont typeface="Arial"/>
              <a:buNone/>
              <a:defRPr/>
            </a:pPr>
            <a:r>
              <a:rPr lang="de-DE">
                <a:solidFill>
                  <a:srgbClr val="786067"/>
                </a:solidFill>
              </a:rPr>
              <a:t>Dipl.-Psych. ###</a:t>
            </a:r>
            <a:endParaRPr/>
          </a:p>
          <a:p>
            <a:pPr marL="0" indent="0" algn="ctr">
              <a:buFont typeface="Arial"/>
              <a:buNone/>
              <a:defRPr/>
            </a:pPr>
            <a:r>
              <a:rPr lang="de-DE" u="sng">
                <a:solidFill>
                  <a:srgbClr val="786067"/>
                </a:solidFill>
              </a:rPr>
              <a:t>DE-RENA Coaches und wissenschaftliche Mitarbeiterinnen</a:t>
            </a:r>
            <a:r>
              <a:rPr lang="de-DE">
                <a:solidFill>
                  <a:srgbClr val="786067"/>
                </a:solidFill>
              </a:rPr>
              <a:t>:</a:t>
            </a:r>
            <a:endParaRPr/>
          </a:p>
          <a:p>
            <a:pPr marL="0" indent="0" algn="ctr">
              <a:buFont typeface="Arial"/>
              <a:buNone/>
              <a:defRPr/>
            </a:pPr>
            <a:r>
              <a:rPr lang="de-DE">
                <a:solidFill>
                  <a:srgbClr val="786067"/>
                </a:solidFill>
              </a:rPr>
              <a:t>###</a:t>
            </a:r>
            <a:endParaRPr/>
          </a:p>
          <a:p>
            <a:pPr marL="0" indent="0" algn="ctr">
              <a:buFont typeface="Arial"/>
              <a:buNone/>
              <a:defRPr/>
            </a:pPr>
            <a:endParaRPr lang="de-DE">
              <a:solidFill>
                <a:srgbClr val="786067"/>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itel 1"/>
          <p:cNvSpPr>
            <a:spLocks noGrp="1"/>
          </p:cNvSpPr>
          <p:nvPr>
            <p:ph type="title" idx="4294967295"/>
          </p:nvPr>
        </p:nvSpPr>
        <p:spPr bwMode="auto">
          <a:xfrm>
            <a:off x="557213" y="611188"/>
            <a:ext cx="6066730" cy="432023"/>
          </a:xfrm>
        </p:spPr>
        <p:txBody>
          <a:bodyPr>
            <a:noAutofit/>
          </a:bodyPr>
          <a:lstStyle/>
          <a:p>
            <a:pPr>
              <a:defRPr/>
            </a:pPr>
            <a:r>
              <a:rPr lang="de-DE" sz="2000"/>
              <a:t>Wie Therapieerfolge im Alltag aufrecht erhalten?</a:t>
            </a:r>
            <a:endParaRPr sz="2000"/>
          </a:p>
        </p:txBody>
      </p:sp>
      <p:pic>
        <p:nvPicPr>
          <p:cNvPr id="3" name="Grafik 2">
            <a:extLst>
              <a:ext uri="{FF2B5EF4-FFF2-40B4-BE49-F238E27FC236}">
                <a16:creationId xmlns:a16="http://schemas.microsoft.com/office/drawing/2014/main" id="{08237A26-A487-4912-93EA-DA92E87432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1793" y="1346469"/>
            <a:ext cx="6238513" cy="41460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Fußzeilenplatzhalter 2"/>
          <p:cNvSpPr>
            <a:spLocks/>
          </p:cNvSpPr>
          <p:nvPr/>
        </p:nvSpPr>
        <p:spPr bwMode="auto">
          <a:xfrm>
            <a:off x="539750" y="6478587"/>
            <a:ext cx="7181850" cy="180975"/>
          </a:xfrm>
          <a:prstGeom prst="rect">
            <a:avLst/>
          </a:prstGeom>
          <a:noFill/>
        </p:spPr>
        <p:txBody>
          <a:bodyPr lIns="0" tIns="0" rIns="0" bIns="0" anchor="b"/>
          <a:lstStyle/>
          <a:p>
            <a:pPr>
              <a:spcBef>
                <a:spcPts val="0"/>
              </a:spcBef>
              <a:spcAft>
                <a:spcPts val="0"/>
              </a:spcAft>
              <a:defRPr/>
            </a:pPr>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1987088029"/>
              </p:ext>
            </p:extLst>
          </p:nvPr>
        </p:nvGraphicFramePr>
        <p:xfrm>
          <a:off x="-2276177" y="-1189036"/>
          <a:ext cx="3292872" cy="2448272"/>
        </p:xfrm>
        <a:graphic>
          <a:graphicData uri="http://schemas.openxmlformats.org/presentationml/2006/ole">
            <mc:AlternateContent xmlns:mc="http://schemas.openxmlformats.org/markup-compatibility/2006">
              <mc:Choice xmlns:v="urn:schemas-microsoft-com:vml" Requires="v">
                <p:oleObj name="oleObj" r:id="rId3" imgW="7820025" imgH="5819775" progId="Excel.Chart.8">
                  <p:embed/>
                </p:oleObj>
              </mc:Choice>
              <mc:Fallback>
                <p:oleObj name="oleObj" r:id="rId3" imgW="7820025" imgH="5819775" progId="Excel.Chart.8">
                  <p:embed/>
                  <p:pic>
                    <p:nvPicPr>
                      <p:cNvPr id="2" name="Objekt 1"/>
                      <p:cNvPicPr/>
                      <p:nvPr/>
                    </p:nvPicPr>
                    <p:blipFill>
                      <a:blip r:embed="rId4"/>
                      <a:stretch/>
                    </p:blipFill>
                    <p:spPr bwMode="auto">
                      <a:xfrm>
                        <a:off x="-2276177" y="-1189036"/>
                        <a:ext cx="3292872" cy="2448272"/>
                      </a:xfrm>
                      <a:prstGeom prst="rect">
                        <a:avLst/>
                      </a:prstGeom>
                    </p:spPr>
                  </p:pic>
                </p:oleObj>
              </mc:Fallback>
            </mc:AlternateContent>
          </a:graphicData>
        </a:graphic>
      </p:graphicFrame>
      <p:sp>
        <p:nvSpPr>
          <p:cNvPr id="9" name="Text Box 7"/>
          <p:cNvSpPr>
            <a:spLocks/>
          </p:cNvSpPr>
          <p:nvPr/>
        </p:nvSpPr>
        <p:spPr bwMode="auto">
          <a:xfrm>
            <a:off x="4374232" y="2520979"/>
            <a:ext cx="4320506" cy="2970813"/>
          </a:xfrm>
          <a:prstGeom prst="rect">
            <a:avLst/>
          </a:prstGeom>
          <a:noFill/>
          <a:ln w="9525">
            <a:noFill/>
            <a:miter lim="800000"/>
            <a:headEnd/>
            <a:tailEnd/>
          </a:ln>
        </p:spPr>
        <p:txBody>
          <a:bodyPr wrap="square">
            <a:spAutoFit/>
          </a:bodyPr>
          <a:lstStyle/>
          <a:p>
            <a:pPr>
              <a:lnSpc>
                <a:spcPct val="114999"/>
              </a:lnSpc>
              <a:spcBef>
                <a:spcPts val="0"/>
              </a:spcBef>
              <a:spcAft>
                <a:spcPts val="0"/>
              </a:spcAft>
              <a:buClr>
                <a:srgbClr val="BA623D"/>
              </a:buClr>
              <a:buFont typeface="Wingdings"/>
              <a:buChar char="§"/>
              <a:defRPr/>
            </a:pPr>
            <a:r>
              <a:rPr lang="de-DE" sz="2100">
                <a:latin typeface="Leelawadee UI Semilight" panose="020B0402040204020203" pitchFamily="34" charset="-34"/>
              </a:rPr>
              <a:t> Was sind meine persönlichen </a:t>
            </a:r>
            <a:br>
              <a:rPr lang="de-DE" sz="2100">
                <a:latin typeface="Leelawadee UI Semilight" panose="020B0402040204020203" pitchFamily="34" charset="-34"/>
              </a:rPr>
            </a:br>
            <a:r>
              <a:rPr lang="de-DE" sz="2100">
                <a:latin typeface="Leelawadee UI Semilight" panose="020B0402040204020203" pitchFamily="34" charset="-34"/>
              </a:rPr>
              <a:t>   Lebensbereiche?</a:t>
            </a:r>
            <a:endParaRPr/>
          </a:p>
          <a:p>
            <a:pPr>
              <a:lnSpc>
                <a:spcPct val="114999"/>
              </a:lnSpc>
              <a:spcBef>
                <a:spcPts val="0"/>
              </a:spcBef>
              <a:spcAft>
                <a:spcPts val="0"/>
              </a:spcAft>
              <a:buClr>
                <a:srgbClr val="BA623D"/>
              </a:buClr>
              <a:buFont typeface="Wingdings"/>
              <a:buChar char="§"/>
              <a:defRPr/>
            </a:pPr>
            <a:r>
              <a:rPr lang="de-DE" sz="2100">
                <a:latin typeface="Leelawadee UI Semilight" panose="020B0402040204020203" pitchFamily="34" charset="-34"/>
              </a:rPr>
              <a:t> Wie möchte ich sie gewichten?</a:t>
            </a:r>
            <a:endParaRPr/>
          </a:p>
          <a:p>
            <a:pPr>
              <a:lnSpc>
                <a:spcPct val="114999"/>
              </a:lnSpc>
              <a:spcBef>
                <a:spcPts val="0"/>
              </a:spcBef>
              <a:spcAft>
                <a:spcPts val="0"/>
              </a:spcAft>
              <a:buClr>
                <a:srgbClr val="BA623D"/>
              </a:buClr>
              <a:buFont typeface="Wingdings"/>
              <a:buChar char="§"/>
              <a:defRPr/>
            </a:pPr>
            <a:r>
              <a:rPr lang="de-DE" sz="2100">
                <a:latin typeface="Leelawadee UI Semilight" panose="020B0402040204020203" pitchFamily="34" charset="-34"/>
              </a:rPr>
              <a:t> Wieviel Zeit möchte ich auf sie </a:t>
            </a:r>
            <a:br>
              <a:rPr lang="de-DE" sz="2100">
                <a:latin typeface="Leelawadee UI Semilight" panose="020B0402040204020203" pitchFamily="34" charset="-34"/>
              </a:rPr>
            </a:br>
            <a:r>
              <a:rPr lang="de-DE" sz="2100">
                <a:latin typeface="Leelawadee UI Semilight" panose="020B0402040204020203" pitchFamily="34" charset="-34"/>
              </a:rPr>
              <a:t>   verwenden?</a:t>
            </a:r>
            <a:endParaRPr/>
          </a:p>
          <a:p>
            <a:pPr>
              <a:lnSpc>
                <a:spcPct val="114999"/>
              </a:lnSpc>
              <a:spcBef>
                <a:spcPts val="0"/>
              </a:spcBef>
              <a:spcAft>
                <a:spcPts val="0"/>
              </a:spcAft>
              <a:buClr>
                <a:srgbClr val="BA623D"/>
              </a:buClr>
              <a:buFont typeface="Wingdings"/>
              <a:buChar char="§"/>
              <a:defRPr/>
            </a:pPr>
            <a:r>
              <a:rPr lang="de-DE" sz="2100">
                <a:latin typeface="Leelawadee UI Semilight" panose="020B0402040204020203" pitchFamily="34" charset="-34"/>
              </a:rPr>
              <a:t> Welche innere Haltung ist mir im  </a:t>
            </a:r>
            <a:br>
              <a:rPr lang="de-DE" sz="2100">
                <a:latin typeface="Leelawadee UI Semilight" panose="020B0402040204020203" pitchFamily="34" charset="-34"/>
              </a:rPr>
            </a:br>
            <a:r>
              <a:rPr lang="de-DE" sz="2100">
                <a:latin typeface="Leelawadee UI Semilight" panose="020B0402040204020203" pitchFamily="34" charset="-34"/>
              </a:rPr>
              <a:t>   jeweiligen Lebensbereich wichtig?</a:t>
            </a:r>
            <a:endParaRPr/>
          </a:p>
          <a:p>
            <a:pPr>
              <a:defRPr/>
            </a:pPr>
            <a:endParaRPr lang="de-DE" sz="1800"/>
          </a:p>
        </p:txBody>
      </p:sp>
      <p:sp>
        <p:nvSpPr>
          <p:cNvPr id="10" name="Titel 1"/>
          <p:cNvSpPr>
            <a:spLocks noGrp="1"/>
          </p:cNvSpPr>
          <p:nvPr>
            <p:ph type="title"/>
          </p:nvPr>
        </p:nvSpPr>
        <p:spPr bwMode="auto">
          <a:xfrm>
            <a:off x="557213" y="611188"/>
            <a:ext cx="6066730" cy="432023"/>
          </a:xfrm>
        </p:spPr>
        <p:txBody>
          <a:bodyPr>
            <a:noAutofit/>
          </a:bodyPr>
          <a:lstStyle/>
          <a:p>
            <a:pPr>
              <a:defRPr/>
            </a:pPr>
            <a:r>
              <a:rPr lang="de-DE" sz="2000"/>
              <a:t>Wie Therapieerfolge im Alltag aufrecht erhalten?</a:t>
            </a:r>
            <a:endParaRPr sz="2000"/>
          </a:p>
        </p:txBody>
      </p:sp>
      <p:sp>
        <p:nvSpPr>
          <p:cNvPr id="3" name="Rechteck 2"/>
          <p:cNvSpPr/>
          <p:nvPr/>
        </p:nvSpPr>
        <p:spPr>
          <a:xfrm>
            <a:off x="1785634" y="1421918"/>
            <a:ext cx="5610831" cy="485389"/>
          </a:xfrm>
          <a:prstGeom prst="rect">
            <a:avLst/>
          </a:prstGeom>
        </p:spPr>
        <p:txBody>
          <a:bodyPr wrap="none">
            <a:spAutoFit/>
          </a:bodyPr>
          <a:lstStyle/>
          <a:p>
            <a:pPr algn="ctr">
              <a:lnSpc>
                <a:spcPts val="3000"/>
              </a:lnSpc>
            </a:pPr>
            <a:r>
              <a:rPr lang="de-DE" sz="3600" b="1">
                <a:solidFill>
                  <a:srgbClr val="646363"/>
                </a:solidFill>
                <a:latin typeface="Leelawadee UI Semilight" panose="020B0402040204020203" pitchFamily="34" charset="-34"/>
              </a:rPr>
              <a:t>Balance der Lebensbereiche</a:t>
            </a:r>
          </a:p>
        </p:txBody>
      </p:sp>
      <p:pic>
        <p:nvPicPr>
          <p:cNvPr id="7" name="Grafik 6">
            <a:extLst>
              <a:ext uri="{FF2B5EF4-FFF2-40B4-BE49-F238E27FC236}">
                <a16:creationId xmlns:a16="http://schemas.microsoft.com/office/drawing/2014/main" id="{71C3C5D4-FC13-4842-B201-36D16296F0E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539750" y="2052026"/>
            <a:ext cx="3906489" cy="424442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557213" y="611188"/>
            <a:ext cx="6066730" cy="432023"/>
          </a:xfrm>
        </p:spPr>
        <p:txBody>
          <a:bodyPr>
            <a:noAutofit/>
          </a:bodyPr>
          <a:lstStyle/>
          <a:p>
            <a:pPr>
              <a:defRPr/>
            </a:pPr>
            <a:r>
              <a:rPr lang="de-DE" sz="2000"/>
              <a:t>Wie Therapieerfolge im Alltag aufrecht erhalten?</a:t>
            </a:r>
            <a:endParaRPr sz="2000"/>
          </a:p>
        </p:txBody>
      </p:sp>
      <p:pic>
        <p:nvPicPr>
          <p:cNvPr id="8" name="Picture 7" descr="1_zugeschnitten"/>
          <p:cNvPicPr>
            <a:picLocks noChangeAspect="1" noChangeArrowheads="1"/>
          </p:cNvPicPr>
          <p:nvPr/>
        </p:nvPicPr>
        <p:blipFill>
          <a:blip r:embed="rId3" cstate="screen">
            <a:extLst>
              <a:ext uri="{28A0092B-C50C-407E-A947-70E740481C1C}">
                <a14:useLocalDpi xmlns:a14="http://schemas.microsoft.com/office/drawing/2010/main"/>
              </a:ext>
            </a:extLst>
          </a:blip>
          <a:stretch/>
        </p:blipFill>
        <p:spPr bwMode="auto">
          <a:xfrm>
            <a:off x="-1746448" y="251123"/>
            <a:ext cx="1479630" cy="1302891"/>
          </a:xfrm>
          <a:prstGeom prst="rect">
            <a:avLst/>
          </a:prstGeom>
          <a:noFill/>
          <a:ln w="9525">
            <a:solidFill>
              <a:schemeClr val="tx1"/>
            </a:solidFill>
            <a:miter lim="800000"/>
            <a:headEnd/>
            <a:tailEnd/>
          </a:ln>
        </p:spPr>
      </p:pic>
      <p:sp>
        <p:nvSpPr>
          <p:cNvPr id="2" name="Rechteck 1"/>
          <p:cNvSpPr/>
          <p:nvPr/>
        </p:nvSpPr>
        <p:spPr>
          <a:xfrm>
            <a:off x="2310664" y="1430343"/>
            <a:ext cx="4551247" cy="485839"/>
          </a:xfrm>
          <a:prstGeom prst="rect">
            <a:avLst/>
          </a:prstGeom>
        </p:spPr>
        <p:txBody>
          <a:bodyPr wrap="none">
            <a:spAutoFit/>
          </a:bodyPr>
          <a:lstStyle/>
          <a:p>
            <a:pPr algn="ctr">
              <a:lnSpc>
                <a:spcPts val="3000"/>
              </a:lnSpc>
              <a:defRPr/>
            </a:pPr>
            <a:r>
              <a:rPr lang="de-DE" sz="3600" b="1">
                <a:solidFill>
                  <a:srgbClr val="646363"/>
                </a:solidFill>
                <a:latin typeface="Leelawadee UI Semilight" panose="020B0402040204020203" pitchFamily="34" charset="-34"/>
              </a:rPr>
              <a:t>Meine Lebensbereiche</a:t>
            </a:r>
            <a:endParaRPr lang="de-DE" sz="3600">
              <a:solidFill>
                <a:srgbClr val="646363"/>
              </a:solidFill>
            </a:endParaRPr>
          </a:p>
        </p:txBody>
      </p:sp>
      <p:pic>
        <p:nvPicPr>
          <p:cNvPr id="5" name="Grafik 4">
            <a:extLst>
              <a:ext uri="{FF2B5EF4-FFF2-40B4-BE49-F238E27FC236}">
                <a16:creationId xmlns:a16="http://schemas.microsoft.com/office/drawing/2014/main" id="{B084167C-EECF-4B78-A6E5-24D51DE453B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25960" y="1979315"/>
            <a:ext cx="4132097" cy="43395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Picture 4" descr="4_zugeschnitten"/>
          <p:cNvPicPr>
            <a:picLocks noChangeAspect="1" noChangeArrowheads="1"/>
          </p:cNvPicPr>
          <p:nvPr/>
        </p:nvPicPr>
        <p:blipFill>
          <a:blip r:embed="rId3" cstate="screen">
            <a:extLst>
              <a:ext uri="{28A0092B-C50C-407E-A947-70E740481C1C}">
                <a14:useLocalDpi xmlns:a14="http://schemas.microsoft.com/office/drawing/2010/main"/>
              </a:ext>
            </a:extLst>
          </a:blip>
          <a:stretch/>
        </p:blipFill>
        <p:spPr bwMode="auto">
          <a:xfrm>
            <a:off x="-2250504" y="266038"/>
            <a:ext cx="2128688" cy="1554346"/>
          </a:xfrm>
          <a:prstGeom prst="rect">
            <a:avLst/>
          </a:prstGeom>
          <a:noFill/>
          <a:ln w="9525">
            <a:solidFill>
              <a:schemeClr val="tx1"/>
            </a:solidFill>
            <a:miter lim="800000"/>
            <a:headEnd/>
            <a:tailEnd/>
          </a:ln>
        </p:spPr>
      </p:pic>
      <p:sp>
        <p:nvSpPr>
          <p:cNvPr id="9" name="Titel 1"/>
          <p:cNvSpPr>
            <a:spLocks noGrp="1"/>
          </p:cNvSpPr>
          <p:nvPr>
            <p:ph type="title"/>
          </p:nvPr>
        </p:nvSpPr>
        <p:spPr bwMode="auto">
          <a:xfrm>
            <a:off x="557213" y="611188"/>
            <a:ext cx="6066730" cy="432023"/>
          </a:xfrm>
        </p:spPr>
        <p:txBody>
          <a:bodyPr>
            <a:noAutofit/>
          </a:bodyPr>
          <a:lstStyle/>
          <a:p>
            <a:pPr>
              <a:defRPr/>
            </a:pPr>
            <a:r>
              <a:rPr lang="de-DE" sz="2000"/>
              <a:t>Wie Therapieerfolge im Alltag aufrecht erhalten?</a:t>
            </a:r>
            <a:endParaRPr sz="2000"/>
          </a:p>
        </p:txBody>
      </p:sp>
      <p:sp>
        <p:nvSpPr>
          <p:cNvPr id="2" name="Rechteck 1"/>
          <p:cNvSpPr/>
          <p:nvPr/>
        </p:nvSpPr>
        <p:spPr>
          <a:xfrm>
            <a:off x="1049056" y="1429534"/>
            <a:ext cx="7083991" cy="485839"/>
          </a:xfrm>
          <a:prstGeom prst="rect">
            <a:avLst/>
          </a:prstGeom>
        </p:spPr>
        <p:txBody>
          <a:bodyPr wrap="none">
            <a:spAutoFit/>
          </a:bodyPr>
          <a:lstStyle/>
          <a:p>
            <a:pPr algn="ctr">
              <a:lnSpc>
                <a:spcPts val="3000"/>
              </a:lnSpc>
              <a:defRPr/>
            </a:pPr>
            <a:r>
              <a:rPr lang="de-DE" sz="3600" b="1">
                <a:solidFill>
                  <a:srgbClr val="646363"/>
                </a:solidFill>
                <a:latin typeface="Leelawadee UI Semilight" panose="020B0402040204020203" pitchFamily="34" charset="-34"/>
              </a:rPr>
              <a:t>Die Balance meiner Lebensbereiche</a:t>
            </a:r>
            <a:endParaRPr lang="de-DE" sz="3600">
              <a:solidFill>
                <a:srgbClr val="646363"/>
              </a:solidFill>
            </a:endParaRPr>
          </a:p>
        </p:txBody>
      </p:sp>
      <p:pic>
        <p:nvPicPr>
          <p:cNvPr id="4" name="Grafik 3">
            <a:extLst>
              <a:ext uri="{FF2B5EF4-FFF2-40B4-BE49-F238E27FC236}">
                <a16:creationId xmlns:a16="http://schemas.microsoft.com/office/drawing/2014/main" id="{D7DFDB08-DF18-4C58-ABF1-215B33C98EA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42433" y="2178562"/>
            <a:ext cx="3291840" cy="3623229"/>
          </a:xfrm>
          <a:prstGeom prst="rect">
            <a:avLst/>
          </a:prstGeom>
        </p:spPr>
      </p:pic>
      <p:pic>
        <p:nvPicPr>
          <p:cNvPr id="6" name="Grafik 5">
            <a:extLst>
              <a:ext uri="{FF2B5EF4-FFF2-40B4-BE49-F238E27FC236}">
                <a16:creationId xmlns:a16="http://schemas.microsoft.com/office/drawing/2014/main" id="{ECA369CF-9DC5-4774-A000-B386B330BBB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46240" y="2051323"/>
            <a:ext cx="3291840" cy="361451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Picture 6" descr="2_zugeschnitten"/>
          <p:cNvPicPr>
            <a:picLocks noChangeAspect="1" noChangeArrowheads="1"/>
          </p:cNvPicPr>
          <p:nvPr/>
        </p:nvPicPr>
        <p:blipFill>
          <a:blip r:embed="rId3" cstate="screen">
            <a:extLst>
              <a:ext uri="{28A0092B-C50C-407E-A947-70E740481C1C}">
                <a14:useLocalDpi xmlns:a14="http://schemas.microsoft.com/office/drawing/2010/main"/>
              </a:ext>
            </a:extLst>
          </a:blip>
          <a:stretch/>
        </p:blipFill>
        <p:spPr bwMode="auto">
          <a:xfrm>
            <a:off x="-2970584" y="467147"/>
            <a:ext cx="2876636" cy="1952323"/>
          </a:xfrm>
          <a:prstGeom prst="rect">
            <a:avLst/>
          </a:prstGeom>
          <a:noFill/>
          <a:ln w="9525">
            <a:solidFill>
              <a:schemeClr val="tx1"/>
            </a:solidFill>
            <a:miter lim="800000"/>
            <a:headEnd/>
            <a:tailEnd/>
          </a:ln>
        </p:spPr>
      </p:pic>
      <p:sp>
        <p:nvSpPr>
          <p:cNvPr id="9" name="Titel 1"/>
          <p:cNvSpPr>
            <a:spLocks noGrp="1"/>
          </p:cNvSpPr>
          <p:nvPr>
            <p:ph type="title"/>
          </p:nvPr>
        </p:nvSpPr>
        <p:spPr bwMode="auto">
          <a:xfrm>
            <a:off x="557213" y="611188"/>
            <a:ext cx="6066730" cy="432023"/>
          </a:xfrm>
        </p:spPr>
        <p:txBody>
          <a:bodyPr>
            <a:noAutofit/>
          </a:bodyPr>
          <a:lstStyle/>
          <a:p>
            <a:pPr>
              <a:defRPr/>
            </a:pPr>
            <a:r>
              <a:rPr lang="de-DE" sz="2000"/>
              <a:t>Wie Therapieerfolge im Alltag aufrecht erhalten?</a:t>
            </a:r>
            <a:endParaRPr sz="2000"/>
          </a:p>
        </p:txBody>
      </p:sp>
      <p:sp>
        <p:nvSpPr>
          <p:cNvPr id="2" name="Rechteck 1"/>
          <p:cNvSpPr/>
          <p:nvPr/>
        </p:nvSpPr>
        <p:spPr>
          <a:xfrm>
            <a:off x="883145" y="1403350"/>
            <a:ext cx="7415813" cy="477054"/>
          </a:xfrm>
          <a:prstGeom prst="rect">
            <a:avLst/>
          </a:prstGeom>
        </p:spPr>
        <p:txBody>
          <a:bodyPr wrap="none">
            <a:spAutoFit/>
          </a:bodyPr>
          <a:lstStyle/>
          <a:p>
            <a:pPr algn="ctr">
              <a:lnSpc>
                <a:spcPts val="3000"/>
              </a:lnSpc>
              <a:defRPr/>
            </a:pPr>
            <a:r>
              <a:rPr lang="de-DE" sz="3200" b="1">
                <a:solidFill>
                  <a:srgbClr val="646363"/>
                </a:solidFill>
                <a:latin typeface="Leelawadee UI Semilight" panose="020B0402040204020203" pitchFamily="34" charset="-34"/>
              </a:rPr>
              <a:t>Meine Aktivitäten in den Lebensbereichen</a:t>
            </a:r>
            <a:endParaRPr lang="de-DE" sz="3200">
              <a:solidFill>
                <a:srgbClr val="646363"/>
              </a:solidFill>
            </a:endParaRPr>
          </a:p>
        </p:txBody>
      </p:sp>
      <p:pic>
        <p:nvPicPr>
          <p:cNvPr id="4" name="Grafik 3">
            <a:extLst>
              <a:ext uri="{FF2B5EF4-FFF2-40B4-BE49-F238E27FC236}">
                <a16:creationId xmlns:a16="http://schemas.microsoft.com/office/drawing/2014/main" id="{FDCFDF46-7F53-4E8F-AC7D-2F6B4F0B38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3274" y="2386911"/>
            <a:ext cx="4155936" cy="3552844"/>
          </a:xfrm>
          <a:prstGeom prst="rect">
            <a:avLst/>
          </a:prstGeom>
        </p:spPr>
      </p:pic>
      <p:pic>
        <p:nvPicPr>
          <p:cNvPr id="7" name="Grafik 6">
            <a:extLst>
              <a:ext uri="{FF2B5EF4-FFF2-40B4-BE49-F238E27FC236}">
                <a16:creationId xmlns:a16="http://schemas.microsoft.com/office/drawing/2014/main" id="{40A7500B-DF26-4D3E-84FB-6C953811CFC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97093" y="2419471"/>
            <a:ext cx="4155936" cy="2376264"/>
          </a:xfrm>
          <a:prstGeom prst="rect">
            <a:avLst/>
          </a:prstGeom>
        </p:spPr>
      </p:pic>
    </p:spTree>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7A1F62C036A1E4088E7CC281136D856" ma:contentTypeVersion="10" ma:contentTypeDescription="Ein neues Dokument erstellen." ma:contentTypeScope="" ma:versionID="8c0f63eaab752f590eab228d199c0eb4">
  <xsd:schema xmlns:xsd="http://www.w3.org/2001/XMLSchema" xmlns:xs="http://www.w3.org/2001/XMLSchema" xmlns:p="http://schemas.microsoft.com/office/2006/metadata/properties" xmlns:ns2="4b9008a9-d086-44a1-a2c0-ea3d2aad182b" xmlns:ns3="6b374b64-434c-43f6-aa16-7bd59440d70a" targetNamespace="http://schemas.microsoft.com/office/2006/metadata/properties" ma:root="true" ma:fieldsID="ef22138b71d4b23004cde815b51821d8" ns2:_="" ns3:_="">
    <xsd:import namespace="4b9008a9-d086-44a1-a2c0-ea3d2aad182b"/>
    <xsd:import namespace="6b374b64-434c-43f6-aa16-7bd59440d70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9008a9-d086-44a1-a2c0-ea3d2aad182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374b64-434c-43f6-aa16-7bd59440d70a" elementFormDefault="qualified">
    <xsd:import namespace="http://schemas.microsoft.com/office/2006/documentManagement/types"/>
    <xsd:import namespace="http://schemas.microsoft.com/office/infopath/2007/PartnerControls"/>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2C995F-1E7F-4AD3-BB6F-2467B3FD0863}">
  <ds:schemaRefs>
    <ds:schemaRef ds:uri="207693a3-971e-4185-8e27-2a4b2cb3afbd"/>
    <ds:schemaRef ds:uri="7289cce6-5531-4c12-b319-1d7a8acfc9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D1C7899-F5A1-4D61-95B4-2BCD9C2286F9}"/>
</file>

<file path=customXml/itemProps3.xml><?xml version="1.0" encoding="utf-8"?>
<ds:datastoreItem xmlns:ds="http://schemas.openxmlformats.org/officeDocument/2006/customXml" ds:itemID="{8C5B7CD8-5AB2-4D52-A3B3-470AC04682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4788</Words>
  <Application>Microsoft Office PowerPoint</Application>
  <PresentationFormat>Benutzerdefiniert</PresentationFormat>
  <Paragraphs>347</Paragraphs>
  <Slides>40</Slides>
  <Notes>38</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40</vt:i4>
      </vt:variant>
    </vt:vector>
  </HeadingPairs>
  <TitlesOfParts>
    <vt:vector size="47" baseType="lpstr">
      <vt:lpstr>Arial</vt:lpstr>
      <vt:lpstr>Calibri</vt:lpstr>
      <vt:lpstr>Leelawadee UI Semilight</vt:lpstr>
      <vt:lpstr>Times New Roman</vt:lpstr>
      <vt:lpstr>Wingdings</vt:lpstr>
      <vt:lpstr>Office-Design</vt:lpstr>
      <vt:lpstr>oleObj</vt:lpstr>
      <vt:lpstr>PowerPoint-Präsentation</vt:lpstr>
      <vt:lpstr>Reha-Nachsorgeangebote  der Deutschen Rentenversicherung </vt:lpstr>
      <vt:lpstr>Reha-Nachsorgeangebote  der Deutschen Rentenversicherung</vt:lpstr>
      <vt:lpstr>Reha-Nachsorgeangebote  der Deutschen Rentenversicherung</vt:lpstr>
      <vt:lpstr>Wie Therapieerfolge im Alltag aufrecht erhalten?</vt:lpstr>
      <vt:lpstr>Wie Therapieerfolge im Alltag aufrecht erhalten?</vt:lpstr>
      <vt:lpstr>Wie Therapieerfolge im Alltag aufrecht erhalten?</vt:lpstr>
      <vt:lpstr>Wie Therapieerfolge im Alltag aufrecht erhalten?</vt:lpstr>
      <vt:lpstr>Wie Therapieerfolge im Alltag aufrecht erhalten?</vt:lpstr>
      <vt:lpstr>Wie Therapieerfolge im Alltag aufrecht erhalten?</vt:lpstr>
      <vt:lpstr>Wie Therapieerfolge im Alltag aufrecht erhalten?</vt:lpstr>
      <vt:lpstr>Wie Therapieerfolge im Alltag aufrecht erhalten?</vt:lpstr>
      <vt:lpstr>Wie Therapieerfolge im Alltag aufrecht erhalten?</vt:lpstr>
      <vt:lpstr>Wie Therapieerfolge im Alltag aufrecht erhalten?</vt:lpstr>
      <vt:lpstr>Wie Therapieerfolge im Alltag aufrecht erhalten?</vt:lpstr>
      <vt:lpstr>Wie Therapieerfolge im Alltag aufrecht erhalten?</vt:lpstr>
      <vt:lpstr>Wie Therapieerfolge im Alltag aufrecht erhalten?</vt:lpstr>
      <vt:lpstr>Wie Therapieerfolge im Alltag aufrecht erhalten?</vt:lpstr>
      <vt:lpstr>Wie Therapieerfolge im Alltag aufrecht erhalten?</vt:lpstr>
      <vt:lpstr>Wie Therapieerfolge im Alltag aufrecht erhalten?</vt:lpstr>
      <vt:lpstr>Wie Therapieerfolge im Alltag aufrecht erhalten?</vt:lpstr>
      <vt:lpstr>Wie Therapieerfolge im Alltag aufrecht erhalten?</vt:lpstr>
      <vt:lpstr>Reha-Nachsorgeangebote  der Deutschen Rentenversicherung</vt:lpstr>
      <vt:lpstr>Die DE-RENA App</vt:lpstr>
      <vt:lpstr>Die DE-RENA App</vt:lpstr>
      <vt:lpstr>Die DE-RENA App</vt:lpstr>
      <vt:lpstr>Die DE-RENA App</vt:lpstr>
      <vt:lpstr>Die DE-RENA App</vt:lpstr>
      <vt:lpstr>Die DE-RENA App</vt:lpstr>
      <vt:lpstr>Die DE-RENA App</vt:lpstr>
      <vt:lpstr>Die DE-RENA App</vt:lpstr>
      <vt:lpstr>Die DE-RENA App</vt:lpstr>
      <vt:lpstr>Die DE-RENA App</vt:lpstr>
      <vt:lpstr>Die DE-RENA App</vt:lpstr>
      <vt:lpstr>Die DE-RENA App</vt:lpstr>
      <vt:lpstr>Die DE-RENA App</vt:lpstr>
      <vt:lpstr>Persönliches Coaching</vt:lpstr>
      <vt:lpstr>Allgemeines zu DE-RENA</vt:lpstr>
      <vt:lpstr>So einfach ist DE-RENA </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Thomas Waldmann</dc:creator>
  <cp:lastModifiedBy>stefan schmaedeke</cp:lastModifiedBy>
  <cp:revision>4</cp:revision>
  <dcterms:modified xsi:type="dcterms:W3CDTF">2021-03-31T07:32:31Z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0x010100B7A1F62C036A1E4088E7CC281136D856</vt:lpwstr>
  </property>
</Properties>
</file>